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0" r:id="rId4"/>
    <p:sldMasterId id="2147483990" r:id="rId5"/>
  </p:sldMasterIdLst>
  <p:notesMasterIdLst>
    <p:notesMasterId r:id="rId87"/>
  </p:notesMasterIdLst>
  <p:handoutMasterIdLst>
    <p:handoutMasterId r:id="rId88"/>
  </p:handoutMasterIdLst>
  <p:sldIdLst>
    <p:sldId id="1001" r:id="rId6"/>
    <p:sldId id="960" r:id="rId7"/>
    <p:sldId id="1047" r:id="rId8"/>
    <p:sldId id="1035" r:id="rId9"/>
    <p:sldId id="962" r:id="rId10"/>
    <p:sldId id="971" r:id="rId11"/>
    <p:sldId id="972" r:id="rId12"/>
    <p:sldId id="1048" r:id="rId13"/>
    <p:sldId id="963" r:id="rId14"/>
    <p:sldId id="1049" r:id="rId15"/>
    <p:sldId id="964" r:id="rId16"/>
    <p:sldId id="965" r:id="rId17"/>
    <p:sldId id="1050" r:id="rId18"/>
    <p:sldId id="966" r:id="rId19"/>
    <p:sldId id="1051" r:id="rId20"/>
    <p:sldId id="967" r:id="rId21"/>
    <p:sldId id="1052" r:id="rId22"/>
    <p:sldId id="968" r:id="rId23"/>
    <p:sldId id="1053" r:id="rId24"/>
    <p:sldId id="969" r:id="rId25"/>
    <p:sldId id="1054" r:id="rId26"/>
    <p:sldId id="1036" r:id="rId27"/>
    <p:sldId id="973" r:id="rId28"/>
    <p:sldId id="974" r:id="rId29"/>
    <p:sldId id="975" r:id="rId30"/>
    <p:sldId id="976" r:id="rId31"/>
    <p:sldId id="977" r:id="rId32"/>
    <p:sldId id="1055" r:id="rId33"/>
    <p:sldId id="1025" r:id="rId34"/>
    <p:sldId id="1026" r:id="rId35"/>
    <p:sldId id="1056" r:id="rId36"/>
    <p:sldId id="1037" r:id="rId37"/>
    <p:sldId id="980" r:id="rId38"/>
    <p:sldId id="1057" r:id="rId39"/>
    <p:sldId id="1046" r:id="rId40"/>
    <p:sldId id="1028" r:id="rId41"/>
    <p:sldId id="1029" r:id="rId42"/>
    <p:sldId id="1058" r:id="rId43"/>
    <p:sldId id="983" r:id="rId44"/>
    <p:sldId id="1059" r:id="rId45"/>
    <p:sldId id="984" r:id="rId46"/>
    <p:sldId id="1060" r:id="rId47"/>
    <p:sldId id="1039" r:id="rId48"/>
    <p:sldId id="1030" r:id="rId49"/>
    <p:sldId id="986" r:id="rId50"/>
    <p:sldId id="1061" r:id="rId51"/>
    <p:sldId id="1040" r:id="rId52"/>
    <p:sldId id="1031" r:id="rId53"/>
    <p:sldId id="988" r:id="rId54"/>
    <p:sldId id="989" r:id="rId55"/>
    <p:sldId id="1042" r:id="rId56"/>
    <p:sldId id="990" r:id="rId57"/>
    <p:sldId id="991" r:id="rId58"/>
    <p:sldId id="992" r:id="rId59"/>
    <p:sldId id="1062" r:id="rId60"/>
    <p:sldId id="1041" r:id="rId61"/>
    <p:sldId id="1032" r:id="rId62"/>
    <p:sldId id="995" r:id="rId63"/>
    <p:sldId id="1063" r:id="rId64"/>
    <p:sldId id="996" r:id="rId65"/>
    <p:sldId id="1064" r:id="rId66"/>
    <p:sldId id="997" r:id="rId67"/>
    <p:sldId id="1065" r:id="rId68"/>
    <p:sldId id="1044" r:id="rId69"/>
    <p:sldId id="1066" r:id="rId70"/>
    <p:sldId id="998" r:id="rId71"/>
    <p:sldId id="1067" r:id="rId72"/>
    <p:sldId id="999" r:id="rId73"/>
    <p:sldId id="1068" r:id="rId74"/>
    <p:sldId id="1033" r:id="rId75"/>
    <p:sldId id="1002" r:id="rId76"/>
    <p:sldId id="1004" r:id="rId77"/>
    <p:sldId id="1005" r:id="rId78"/>
    <p:sldId id="1006" r:id="rId79"/>
    <p:sldId id="1007" r:id="rId80"/>
    <p:sldId id="1008" r:id="rId81"/>
    <p:sldId id="1009" r:id="rId82"/>
    <p:sldId id="1038" r:id="rId83"/>
    <p:sldId id="1011" r:id="rId84"/>
    <p:sldId id="1069" r:id="rId85"/>
    <p:sldId id="1045" r:id="rId86"/>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7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A21820"/>
    <a:srgbClr val="171C2D"/>
    <a:srgbClr val="F5811F"/>
    <a:srgbClr val="045C99"/>
    <a:srgbClr val="EB1C23"/>
    <a:srgbClr val="7F7F7F"/>
    <a:srgbClr val="0C0C0C"/>
    <a:srgbClr val="00B2BA"/>
    <a:srgbClr val="8D9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30"/>
    <p:restoredTop sz="94694"/>
  </p:normalViewPr>
  <p:slideViewPr>
    <p:cSldViewPr snapToGrid="0">
      <p:cViewPr varScale="1">
        <p:scale>
          <a:sx n="81" d="100"/>
          <a:sy n="81" d="100"/>
        </p:scale>
        <p:origin x="307" y="48"/>
      </p:cViewPr>
      <p:guideLst>
        <p:guide orient="horz" pos="2160"/>
        <p:guide pos="3840"/>
        <p:guide orient="horz" pos="17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3/14/2022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F9C473-A00E-481E-A6E8-16CFC626F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6447F-F8B4-4CE6-9C1A-CBB4604770CA}" type="slidenum">
              <a:rPr lang="en-US" smtClean="0"/>
              <a:t>‹#›</a:t>
            </a:fld>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396E16B4-3FB2-4CDC-BEBF-CD70C72EF480}" type="datetimeFigureOut">
              <a:rPr lang="en-US" smtClean="0"/>
              <a:pPr/>
              <a:t>3/14/2022</a:t>
            </a:fld>
            <a:endParaRPr lang="en-US"/>
          </a:p>
        </p:txBody>
      </p:sp>
      <p:sp>
        <p:nvSpPr>
          <p:cNvPr id="4" name="Slide Image Placeholder 3"/>
          <p:cNvSpPr>
            <a:spLocks noGrp="1" noRot="1" noChangeAspect="1"/>
          </p:cNvSpPr>
          <p:nvPr>
            <p:ph type="sldImg" idx="2"/>
          </p:nvPr>
        </p:nvSpPr>
        <p:spPr>
          <a:xfrm>
            <a:off x="381000" y="8382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A9D42829-8409-4711-B36D-25AE5703B863}" type="slidenum">
              <a:rPr lang="en-US" smtClean="0"/>
              <a:pPr/>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1pPr>
    <a:lvl2pPr marL="45712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2pPr>
    <a:lvl3pPr marL="91424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3pPr>
    <a:lvl4pPr marL="137136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4pPr>
    <a:lvl5pPr marL="182848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9458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1467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81241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Ug1391</a:t>
            </a:r>
            <a:r>
              <a:rPr lang="zh-CN" altLang="en-US" dirty="0"/>
              <a:t>：</a:t>
            </a:r>
            <a:r>
              <a:rPr lang="en-US" altLang="zh-CN" dirty="0" err="1"/>
              <a:t>par</a:t>
            </a:r>
            <a:r>
              <a:rPr lang="en-US" sz="1200" b="0" i="0" kern="1200" dirty="0" err="1">
                <a:solidFill>
                  <a:schemeClr val="tx1"/>
                </a:solidFill>
                <a:effectLst/>
                <a:latin typeface="Arial" charset="0"/>
                <a:ea typeface="+mn-ea"/>
                <a:cs typeface="+mn-cs"/>
              </a:rPr>
              <a:t>agma</a:t>
            </a:r>
            <a:r>
              <a:rPr lang="en-US" sz="1200" b="0" i="0" kern="1200" dirty="0">
                <a:solidFill>
                  <a:schemeClr val="tx1"/>
                </a:solidFill>
                <a:effectLst/>
                <a:latin typeface="Arial" charset="0"/>
                <a:ea typeface="+mn-ea"/>
                <a:cs typeface="+mn-cs"/>
              </a:rPr>
              <a:t> INTERFACE no longer supports the </a:t>
            </a:r>
            <a:r>
              <a:rPr lang="en-US" sz="1200" b="0" i="0" kern="1200" dirty="0" err="1">
                <a:solidFill>
                  <a:schemeClr val="tx1"/>
                </a:solidFill>
                <a:effectLst/>
                <a:latin typeface="Arial" charset="0"/>
                <a:ea typeface="+mn-ea"/>
                <a:cs typeface="+mn-cs"/>
              </a:rPr>
              <a:t>ap_bus</a:t>
            </a:r>
            <a:r>
              <a:rPr lang="en-US" sz="1200" b="0" i="0" kern="1200" dirty="0">
                <a:solidFill>
                  <a:schemeClr val="tx1"/>
                </a:solidFill>
                <a:effectLst/>
                <a:latin typeface="Arial" charset="0"/>
                <a:ea typeface="+mn-ea"/>
                <a:cs typeface="+mn-cs"/>
              </a:rPr>
              <a:t> mode that was supported in </a:t>
            </a:r>
            <a:r>
              <a:rPr lang="en-US" sz="1200" b="0" i="0" kern="1200" dirty="0" err="1">
                <a:solidFill>
                  <a:schemeClr val="tx1"/>
                </a:solidFill>
                <a:effectLst/>
                <a:latin typeface="Arial" charset="0"/>
                <a:ea typeface="+mn-ea"/>
                <a:cs typeface="+mn-cs"/>
              </a:rPr>
              <a:t>Vivado</a:t>
            </a:r>
            <a:r>
              <a:rPr lang="en-US" sz="1200" b="0" i="0" kern="1200" dirty="0">
                <a:solidFill>
                  <a:schemeClr val="tx1"/>
                </a:solidFill>
                <a:effectLst/>
                <a:latin typeface="Arial" charset="0"/>
                <a:ea typeface="+mn-ea"/>
                <a:cs typeface="+mn-cs"/>
              </a:rPr>
              <a:t> HLS. You should use the </a:t>
            </a:r>
            <a:r>
              <a:rPr lang="en-US" sz="1200" b="0" i="0" kern="1200" dirty="0" err="1">
                <a:solidFill>
                  <a:schemeClr val="tx1"/>
                </a:solidFill>
                <a:effectLst/>
                <a:latin typeface="Arial" charset="0"/>
                <a:ea typeface="+mn-ea"/>
                <a:cs typeface="+mn-cs"/>
              </a:rPr>
              <a:t>m_axi</a:t>
            </a:r>
            <a:r>
              <a:rPr lang="en-US" sz="1200" b="0" i="0" kern="1200" dirty="0">
                <a:solidFill>
                  <a:schemeClr val="tx1"/>
                </a:solidFill>
                <a:effectLst/>
                <a:latin typeface="Arial" charset="0"/>
                <a:ea typeface="+mn-ea"/>
                <a:cs typeface="+mn-cs"/>
              </a:rPr>
              <a:t> interface instead</a:t>
            </a:r>
          </a:p>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solidFill>
                  <a:prstClr val="black"/>
                </a:solidFill>
              </a:rPr>
              <a:pPr>
                <a:defRPr/>
              </a:pPr>
              <a:t>37</a:t>
            </a:fld>
            <a:endParaRPr lang="en-US" dirty="0">
              <a:solidFill>
                <a:prstClr val="black"/>
              </a:solidFill>
            </a:endParaRPr>
          </a:p>
        </p:txBody>
      </p:sp>
    </p:spTree>
    <p:extLst>
      <p:ext uri="{BB962C8B-B14F-4D97-AF65-F5344CB8AC3E}">
        <p14:creationId xmlns:p14="http://schemas.microsoft.com/office/powerpoint/2010/main" val="4206536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Ug1391</a:t>
            </a:r>
            <a:r>
              <a:rPr lang="zh-CN" altLang="en-US" dirty="0"/>
              <a:t>：</a:t>
            </a:r>
            <a:r>
              <a:rPr lang="en-US" altLang="zh-CN" dirty="0" err="1"/>
              <a:t>par</a:t>
            </a:r>
            <a:r>
              <a:rPr lang="en-US" sz="1200" b="0" i="0" kern="1200" dirty="0" err="1">
                <a:solidFill>
                  <a:schemeClr val="tx1"/>
                </a:solidFill>
                <a:effectLst/>
                <a:latin typeface="Arial" charset="0"/>
                <a:ea typeface="+mn-ea"/>
                <a:cs typeface="+mn-cs"/>
              </a:rPr>
              <a:t>agma</a:t>
            </a:r>
            <a:r>
              <a:rPr lang="en-US" sz="1200" b="0" i="0" kern="1200" dirty="0">
                <a:solidFill>
                  <a:schemeClr val="tx1"/>
                </a:solidFill>
                <a:effectLst/>
                <a:latin typeface="Arial" charset="0"/>
                <a:ea typeface="+mn-ea"/>
                <a:cs typeface="+mn-cs"/>
              </a:rPr>
              <a:t> INTERFACE no longer supports the </a:t>
            </a:r>
            <a:r>
              <a:rPr lang="en-US" sz="1200" b="0" i="0" kern="1200" dirty="0" err="1">
                <a:solidFill>
                  <a:schemeClr val="tx1"/>
                </a:solidFill>
                <a:effectLst/>
                <a:latin typeface="Arial" charset="0"/>
                <a:ea typeface="+mn-ea"/>
                <a:cs typeface="+mn-cs"/>
              </a:rPr>
              <a:t>ap_bus</a:t>
            </a:r>
            <a:r>
              <a:rPr lang="en-US" sz="1200" b="0" i="0" kern="1200" dirty="0">
                <a:solidFill>
                  <a:schemeClr val="tx1"/>
                </a:solidFill>
                <a:effectLst/>
                <a:latin typeface="Arial" charset="0"/>
                <a:ea typeface="+mn-ea"/>
                <a:cs typeface="+mn-cs"/>
              </a:rPr>
              <a:t> mode that was supported in </a:t>
            </a:r>
            <a:r>
              <a:rPr lang="en-US" sz="1200" b="0" i="0" kern="1200" dirty="0" err="1">
                <a:solidFill>
                  <a:schemeClr val="tx1"/>
                </a:solidFill>
                <a:effectLst/>
                <a:latin typeface="Arial" charset="0"/>
                <a:ea typeface="+mn-ea"/>
                <a:cs typeface="+mn-cs"/>
              </a:rPr>
              <a:t>Vivado</a:t>
            </a:r>
            <a:r>
              <a:rPr lang="en-US" sz="1200" b="0" i="0" kern="1200" dirty="0">
                <a:solidFill>
                  <a:schemeClr val="tx1"/>
                </a:solidFill>
                <a:effectLst/>
                <a:latin typeface="Arial" charset="0"/>
                <a:ea typeface="+mn-ea"/>
                <a:cs typeface="+mn-cs"/>
              </a:rPr>
              <a:t> HLS. You should use the </a:t>
            </a:r>
            <a:r>
              <a:rPr lang="en-US" sz="1200" b="0" i="0" kern="1200" dirty="0" err="1">
                <a:solidFill>
                  <a:schemeClr val="tx1"/>
                </a:solidFill>
                <a:effectLst/>
                <a:latin typeface="Arial" charset="0"/>
                <a:ea typeface="+mn-ea"/>
                <a:cs typeface="+mn-cs"/>
              </a:rPr>
              <a:t>m_axi</a:t>
            </a:r>
            <a:r>
              <a:rPr lang="en-US" sz="1200" b="0" i="0" kern="1200" dirty="0">
                <a:solidFill>
                  <a:schemeClr val="tx1"/>
                </a:solidFill>
                <a:effectLst/>
                <a:latin typeface="Arial" charset="0"/>
                <a:ea typeface="+mn-ea"/>
                <a:cs typeface="+mn-cs"/>
              </a:rPr>
              <a:t> interface instead</a:t>
            </a:r>
          </a:p>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653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solidFill>
                  <a:prstClr val="black"/>
                </a:solidFill>
              </a:rPr>
              <a:pPr>
                <a:defRPr/>
              </a:pPr>
              <a:t>43</a:t>
            </a:fld>
            <a:endParaRPr lang="en-US" dirty="0">
              <a:solidFill>
                <a:prstClr val="black"/>
              </a:solidFill>
            </a:endParaRPr>
          </a:p>
        </p:txBody>
      </p:sp>
    </p:spTree>
    <p:extLst>
      <p:ext uri="{BB962C8B-B14F-4D97-AF65-F5344CB8AC3E}">
        <p14:creationId xmlns:p14="http://schemas.microsoft.com/office/powerpoint/2010/main" val="2943154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7992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1829548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8687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51</a:t>
            </a:fld>
            <a:endParaRPr lang="en-US" dirty="0"/>
          </a:p>
        </p:txBody>
      </p:sp>
    </p:spTree>
    <p:extLst>
      <p:ext uri="{BB962C8B-B14F-4D97-AF65-F5344CB8AC3E}">
        <p14:creationId xmlns:p14="http://schemas.microsoft.com/office/powerpoint/2010/main" val="47161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048537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12</a:t>
            </a:fld>
            <a:endParaRPr lang="en-US" dirty="0"/>
          </a:p>
        </p:txBody>
      </p:sp>
    </p:spTree>
    <p:extLst>
      <p:ext uri="{BB962C8B-B14F-4D97-AF65-F5344CB8AC3E}">
        <p14:creationId xmlns:p14="http://schemas.microsoft.com/office/powerpoint/2010/main" val="1379157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solidFill>
                  <a:prstClr val="black"/>
                </a:solidFill>
              </a:rPr>
              <a:pPr>
                <a:defRPr/>
              </a:pPr>
              <a:t>56</a:t>
            </a:fld>
            <a:endParaRPr lang="en-US" dirty="0">
              <a:solidFill>
                <a:prstClr val="black"/>
              </a:solidFill>
            </a:endParaRPr>
          </a:p>
        </p:txBody>
      </p:sp>
    </p:spTree>
    <p:extLst>
      <p:ext uri="{BB962C8B-B14F-4D97-AF65-F5344CB8AC3E}">
        <p14:creationId xmlns:p14="http://schemas.microsoft.com/office/powerpoint/2010/main" val="1253481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3770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Pragma RESOURCE is replaced by BIND_OP and BIND_STORAGE pragmas</a:t>
            </a:r>
          </a:p>
          <a:p>
            <a:endParaRPr lang="en-US" dirty="0"/>
          </a:p>
        </p:txBody>
      </p:sp>
    </p:spTree>
    <p:extLst>
      <p:ext uri="{BB962C8B-B14F-4D97-AF65-F5344CB8AC3E}">
        <p14:creationId xmlns:p14="http://schemas.microsoft.com/office/powerpoint/2010/main" val="2789590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Pragma RESOURCE is replaced by BIND_OP and BIND_STORAGE pragmas</a:t>
            </a:r>
          </a:p>
          <a:p>
            <a:endParaRPr lang="en-US" dirty="0"/>
          </a:p>
        </p:txBody>
      </p:sp>
    </p:spTree>
    <p:extLst>
      <p:ext uri="{BB962C8B-B14F-4D97-AF65-F5344CB8AC3E}">
        <p14:creationId xmlns:p14="http://schemas.microsoft.com/office/powerpoint/2010/main" val="278959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5728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417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7915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14</a:t>
            </a:fld>
            <a:endParaRPr lang="en-US" dirty="0"/>
          </a:p>
        </p:txBody>
      </p:sp>
    </p:spTree>
    <p:extLst>
      <p:ext uri="{BB962C8B-B14F-4D97-AF65-F5344CB8AC3E}">
        <p14:creationId xmlns:p14="http://schemas.microsoft.com/office/powerpoint/2010/main" val="153437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34377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16</a:t>
            </a:fld>
            <a:endParaRPr lang="en-US" dirty="0"/>
          </a:p>
        </p:txBody>
      </p:sp>
    </p:spTree>
    <p:extLst>
      <p:ext uri="{BB962C8B-B14F-4D97-AF65-F5344CB8AC3E}">
        <p14:creationId xmlns:p14="http://schemas.microsoft.com/office/powerpoint/2010/main" val="1538675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38675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a:defRPr/>
            </a:pPr>
            <a:fld id="{0306E2F6-ADDE-49E1-9923-76418EAA3B24}" type="slidenum">
              <a:rPr lang="en-US" smtClean="0"/>
              <a:pPr>
                <a:defRPr/>
              </a:pPr>
              <a:t>20</a:t>
            </a:fld>
            <a:endParaRPr lang="en-US" dirty="0"/>
          </a:p>
        </p:txBody>
      </p:sp>
    </p:spTree>
    <p:extLst>
      <p:ext uri="{BB962C8B-B14F-4D97-AF65-F5344CB8AC3E}">
        <p14:creationId xmlns:p14="http://schemas.microsoft.com/office/powerpoint/2010/main" val="182515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06E2F6-ADDE-49E1-9923-76418EAA3B24}" type="slidenum">
              <a:rPr kumimoji="0" lang="en-US" sz="1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25155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a:p>
            <a:r>
              <a:rPr lang="en-US"/>
              <a:t>Title</a:t>
            </a:r>
          </a:p>
          <a:p>
            <a:r>
              <a:rPr lang="en-US"/>
              <a:t>Date</a:t>
            </a:r>
          </a:p>
        </p:txBody>
      </p:sp>
      <p:pic>
        <p:nvPicPr>
          <p:cNvPr id="3" name="Picture 2">
            <a:extLst>
              <a:ext uri="{FF2B5EF4-FFF2-40B4-BE49-F238E27FC236}">
                <a16:creationId xmlns:a16="http://schemas.microsoft.com/office/drawing/2014/main" id="{E2C59811-BED7-2645-B53F-2ABD7993559A}"/>
              </a:ext>
            </a:extLst>
          </p:cNvPr>
          <p:cNvPicPr>
            <a:picLocks noChangeAspect="1"/>
          </p:cNvPicPr>
          <p:nvPr userDrawn="1"/>
        </p:nvPicPr>
        <p:blipFill>
          <a:blip r:embed="rId2"/>
          <a:stretch>
            <a:fillRect/>
          </a:stretch>
        </p:blipFill>
        <p:spPr>
          <a:xfrm>
            <a:off x="693414" y="498870"/>
            <a:ext cx="1092729" cy="676787"/>
          </a:xfrm>
          <a:prstGeom prst="rect">
            <a:avLst/>
          </a:prstGeom>
        </p:spPr>
      </p:pic>
    </p:spTree>
    <p:extLst>
      <p:ext uri="{BB962C8B-B14F-4D97-AF65-F5344CB8AC3E}">
        <p14:creationId xmlns:p14="http://schemas.microsoft.com/office/powerpoint/2010/main" val="327324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45730635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52800459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5"/>
            <a:ext cx="7417990" cy="1092607"/>
          </a:xfrm>
        </p:spPr>
        <p:txBody>
          <a:bodyPr wrap="square">
            <a:sp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8" name="object 6">
            <a:extLst>
              <a:ext uri="{FF2B5EF4-FFF2-40B4-BE49-F238E27FC236}">
                <a16:creationId xmlns:a16="http://schemas.microsoft.com/office/drawing/2014/main" id="{F6833D8A-D81B-AA4D-BC0C-B9F9B99BDC1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3" name="object 6">
            <a:extLst>
              <a:ext uri="{FF2B5EF4-FFF2-40B4-BE49-F238E27FC236}">
                <a16:creationId xmlns:a16="http://schemas.microsoft.com/office/drawing/2014/main" id="{6DC90665-93DD-BA43-AEB2-9473ED9E14A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7" name="object 6">
            <a:extLst>
              <a:ext uri="{FF2B5EF4-FFF2-40B4-BE49-F238E27FC236}">
                <a16:creationId xmlns:a16="http://schemas.microsoft.com/office/drawing/2014/main" id="{B1B3D47F-2C53-4E4B-A632-F9836852D48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6" name="Rectangle 5"/>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 name="Picture 19" descr="ww.png">
            <a:extLst>
              <a:ext uri="{FF2B5EF4-FFF2-40B4-BE49-F238E27FC236}">
                <a16:creationId xmlns:a16="http://schemas.microsoft.com/office/drawing/2014/main" id="{BD515A1B-E781-9542-B11E-020D7530B5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18" name="object 6">
            <a:extLst>
              <a:ext uri="{FF2B5EF4-FFF2-40B4-BE49-F238E27FC236}">
                <a16:creationId xmlns:a16="http://schemas.microsoft.com/office/drawing/2014/main" id="{30CB90D7-B2ED-5F4B-9C4A-4C5F388B660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2" name="object 6">
            <a:extLst>
              <a:ext uri="{FF2B5EF4-FFF2-40B4-BE49-F238E27FC236}">
                <a16:creationId xmlns:a16="http://schemas.microsoft.com/office/drawing/2014/main" id="{B3322536-4D68-4C45-93CB-EBED08E3C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5" name="Picture 4">
            <a:extLst>
              <a:ext uri="{FF2B5EF4-FFF2-40B4-BE49-F238E27FC236}">
                <a16:creationId xmlns:a16="http://schemas.microsoft.com/office/drawing/2014/main" id="{A2289EF4-0CD0-CE40-B328-01966A945E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4" name="object 6">
            <a:extLst>
              <a:ext uri="{FF2B5EF4-FFF2-40B4-BE49-F238E27FC236}">
                <a16:creationId xmlns:a16="http://schemas.microsoft.com/office/drawing/2014/main" id="{8C16838A-F495-2546-9F44-BF6397F12E0C}"/>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5" name="Picture 14">
            <a:extLst>
              <a:ext uri="{FF2B5EF4-FFF2-40B4-BE49-F238E27FC236}">
                <a16:creationId xmlns:a16="http://schemas.microsoft.com/office/drawing/2014/main" id="{3D4E9A42-40D8-6146-BC40-79DAE6208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9" name="object 6">
            <a:extLst>
              <a:ext uri="{FF2B5EF4-FFF2-40B4-BE49-F238E27FC236}">
                <a16:creationId xmlns:a16="http://schemas.microsoft.com/office/drawing/2014/main" id="{2EF15590-5F1E-D542-BD85-EFD08C30A69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67CB4086-1311-4B49-818E-1966244940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4" name="object 6">
            <a:extLst>
              <a:ext uri="{FF2B5EF4-FFF2-40B4-BE49-F238E27FC236}">
                <a16:creationId xmlns:a16="http://schemas.microsoft.com/office/drawing/2014/main" id="{F0122A65-85C0-6541-8107-BF11595575F3}"/>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46713B90-AF64-CD41-A82E-7B206B39F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248862317"/>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F99C1-A850-AA46-A3A6-13755C4E5C56}"/>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126" rtl="0" eaLnBrk="1" latinLnBrk="0" hangingPunct="1">
              <a:lnSpc>
                <a:spcPct val="100000"/>
              </a:lnSpc>
              <a:spcBef>
                <a:spcPct val="0"/>
              </a:spcBef>
              <a:buNone/>
              <a:defRPr lang="en-US" sz="3999" b="1" i="0" kern="1200" baseline="0" dirty="0">
                <a:solidFill>
                  <a:schemeClr val="tx1"/>
                </a:solidFill>
                <a:latin typeface="Arial" charset="0"/>
                <a:ea typeface="+mj-ea"/>
                <a:cs typeface="Arial" charset="0"/>
              </a:defRPr>
            </a:lvl1pPr>
          </a:lstStyle>
          <a:p>
            <a:r>
              <a:rPr lang="en-US" dirty="0"/>
              <a:t>Presentation Title</a:t>
            </a:r>
          </a:p>
        </p:txBody>
      </p:sp>
      <p:sp>
        <p:nvSpPr>
          <p:cNvPr id="12" name="Name, Title, Date"/>
          <p:cNvSpPr>
            <a:spLocks noGrp="1"/>
          </p:cNvSpPr>
          <p:nvPr>
            <p:ph type="subTitle" idx="1" hasCustomPrompt="1"/>
          </p:nvPr>
        </p:nvSpPr>
        <p:spPr>
          <a:xfrm>
            <a:off x="872570" y="4513635"/>
            <a:ext cx="4877066" cy="1092607"/>
          </a:xfrm>
        </p:spPr>
        <p:txBody>
          <a:bodyPr>
            <a:normAutofit/>
          </a:bodyPr>
          <a:lstStyle>
            <a:lvl1pPr marL="0" indent="0" algn="l">
              <a:spcBef>
                <a:spcPts val="300"/>
              </a:spcBef>
              <a:buNone/>
              <a:defRPr lang="en-US" sz="1999" b="0" i="0" kern="1200" baseline="0" dirty="0">
                <a:solidFill>
                  <a:schemeClr val="tx1"/>
                </a:solidFill>
                <a:latin typeface="Arial" charset="0"/>
                <a:ea typeface="Arial" charset="0"/>
                <a:cs typeface="Arial"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Name</a:t>
            </a:r>
          </a:p>
          <a:p>
            <a:r>
              <a:rPr lang="en-US" dirty="0"/>
              <a:t>Title</a:t>
            </a:r>
          </a:p>
          <a:p>
            <a:r>
              <a:rPr lang="en-US" dirty="0"/>
              <a:t>Date</a:t>
            </a:r>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6" name="object 6">
            <a:extLst>
              <a:ext uri="{FF2B5EF4-FFF2-40B4-BE49-F238E27FC236}">
                <a16:creationId xmlns:a16="http://schemas.microsoft.com/office/drawing/2014/main" id="{79F46B48-C01A-1340-8C6B-DA07FABAAD3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0" name="object 6">
            <a:extLst>
              <a:ext uri="{FF2B5EF4-FFF2-40B4-BE49-F238E27FC236}">
                <a16:creationId xmlns:a16="http://schemas.microsoft.com/office/drawing/2014/main" id="{529EC48C-88EC-4F48-B6BB-B7BB27D37DBD}"/>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4" name="object 6">
            <a:extLst>
              <a:ext uri="{FF2B5EF4-FFF2-40B4-BE49-F238E27FC236}">
                <a16:creationId xmlns:a16="http://schemas.microsoft.com/office/drawing/2014/main" id="{14E96798-EC8B-FA4C-AC7D-DE75AF3811AF}"/>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Rectangle 2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5" name="Picture 24" descr="ww.png">
            <a:extLst>
              <a:ext uri="{FF2B5EF4-FFF2-40B4-BE49-F238E27FC236}">
                <a16:creationId xmlns:a16="http://schemas.microsoft.com/office/drawing/2014/main" id="{6CB568A7-486F-7E43-8841-829B657830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185"/>
          <a:stretch/>
        </p:blipFill>
        <p:spPr>
          <a:xfrm>
            <a:off x="8912570" y="-1"/>
            <a:ext cx="3279430" cy="6858001"/>
          </a:xfrm>
          <a:prstGeom prst="rect">
            <a:avLst/>
          </a:prstGeom>
        </p:spPr>
      </p:pic>
      <p:sp>
        <p:nvSpPr>
          <p:cNvPr id="26" name="object 6">
            <a:extLst>
              <a:ext uri="{FF2B5EF4-FFF2-40B4-BE49-F238E27FC236}">
                <a16:creationId xmlns:a16="http://schemas.microsoft.com/office/drawing/2014/main" id="{55A0589D-3199-824F-BB2E-0165FD1B46B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0" name="object 6">
            <a:extLst>
              <a:ext uri="{FF2B5EF4-FFF2-40B4-BE49-F238E27FC236}">
                <a16:creationId xmlns:a16="http://schemas.microsoft.com/office/drawing/2014/main" id="{4AB8CBEA-6665-9A4C-BAFF-830C38095BF8}"/>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2" name="Picture 31">
            <a:extLst>
              <a:ext uri="{FF2B5EF4-FFF2-40B4-BE49-F238E27FC236}">
                <a16:creationId xmlns:a16="http://schemas.microsoft.com/office/drawing/2014/main" id="{BBC7CEB1-422C-D04C-9AF5-6F9B7A7142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5" name="object 6">
            <a:extLst>
              <a:ext uri="{FF2B5EF4-FFF2-40B4-BE49-F238E27FC236}">
                <a16:creationId xmlns:a16="http://schemas.microsoft.com/office/drawing/2014/main" id="{C6EFF017-BB71-2946-8429-D5C445CE839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CD59F683-89D6-C24E-B6D3-272BC62A26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18" name="object 6">
            <a:extLst>
              <a:ext uri="{FF2B5EF4-FFF2-40B4-BE49-F238E27FC236}">
                <a16:creationId xmlns:a16="http://schemas.microsoft.com/office/drawing/2014/main" id="{BCF7B235-4328-1747-AC5E-57DC6D753214}"/>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9" name="Picture 18">
            <a:extLst>
              <a:ext uri="{FF2B5EF4-FFF2-40B4-BE49-F238E27FC236}">
                <a16:creationId xmlns:a16="http://schemas.microsoft.com/office/drawing/2014/main" id="{6A880B90-D46C-0D44-8AFE-4A062DD38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21" name="object 6">
            <a:extLst>
              <a:ext uri="{FF2B5EF4-FFF2-40B4-BE49-F238E27FC236}">
                <a16:creationId xmlns:a16="http://schemas.microsoft.com/office/drawing/2014/main" id="{EC8AB604-7AB0-AA4A-8D3F-975F013C2F5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2" name="Picture 21">
            <a:extLst>
              <a:ext uri="{FF2B5EF4-FFF2-40B4-BE49-F238E27FC236}">
                <a16:creationId xmlns:a16="http://schemas.microsoft.com/office/drawing/2014/main" id="{4D0C4FA3-D3E2-BF43-880D-3DA206335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382076542"/>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1" name="Picture 10" descr="ww.png"/>
          <p:cNvPicPr>
            <a:picLocks noChangeAspect="1"/>
          </p:cNvPicPr>
          <p:nvPr/>
        </p:nvPicPr>
        <p:blipFill rotWithShape="1">
          <a:blip r:embed="rId2" cstate="print">
            <a:extLst>
              <a:ext uri="{28A0092B-C50C-407E-A947-70E740481C1C}">
                <a14:useLocalDpi xmlns:a14="http://schemas.microsoft.com/office/drawing/2010/main" val="0"/>
              </a:ext>
            </a:extLst>
          </a:blip>
          <a:srcRect b="3185"/>
          <a:stretch/>
        </p:blipFill>
        <p:spPr>
          <a:xfrm>
            <a:off x="8912570" y="2"/>
            <a:ext cx="3279430" cy="6858001"/>
          </a:xfrm>
          <a:prstGeom prst="rect">
            <a:avLst/>
          </a:prstGeom>
        </p:spPr>
      </p:pic>
      <p:sp>
        <p:nvSpPr>
          <p:cNvPr id="7" name="Title 1">
            <a:extLst>
              <a:ext uri="{FF2B5EF4-FFF2-40B4-BE49-F238E27FC236}">
                <a16:creationId xmlns:a16="http://schemas.microsoft.com/office/drawing/2014/main" id="{E89E807F-F94B-F442-B5BC-972820E2E7DF}"/>
              </a:ext>
            </a:extLst>
          </p:cNvPr>
          <p:cNvSpPr>
            <a:spLocks noGrp="1"/>
          </p:cNvSpPr>
          <p:nvPr>
            <p:ph type="title" hasCustomPrompt="1"/>
          </p:nvPr>
        </p:nvSpPr>
        <p:spPr>
          <a:xfrm>
            <a:off x="621793" y="210312"/>
            <a:ext cx="10541508" cy="502920"/>
          </a:xfrm>
        </p:spPr>
        <p:txBody>
          <a:bodyPr/>
          <a:lstStyle>
            <a:lvl1pPr>
              <a:defRPr/>
            </a:lvl1pPr>
          </a:lstStyle>
          <a:p>
            <a:r>
              <a:rPr lang="en-US" dirty="0"/>
              <a:t>Agenda Slide</a:t>
            </a:r>
          </a:p>
        </p:txBody>
      </p:sp>
      <p:sp>
        <p:nvSpPr>
          <p:cNvPr id="8" name="Content Placeholder 2">
            <a:extLst>
              <a:ext uri="{FF2B5EF4-FFF2-40B4-BE49-F238E27FC236}">
                <a16:creationId xmlns:a16="http://schemas.microsoft.com/office/drawing/2014/main" id="{9A49FD6F-DB7C-B74F-8B28-DE0F77ACFB62}"/>
              </a:ext>
            </a:extLst>
          </p:cNvPr>
          <p:cNvSpPr>
            <a:spLocks noGrp="1"/>
          </p:cNvSpPr>
          <p:nvPr>
            <p:ph idx="1" hasCustomPrompt="1"/>
          </p:nvPr>
        </p:nvSpPr>
        <p:spPr>
          <a:xfrm>
            <a:off x="647700" y="1463040"/>
            <a:ext cx="10515600" cy="4759404"/>
          </a:xfrm>
        </p:spPr>
        <p:txBody>
          <a:bodyPr>
            <a:normAutofit/>
          </a:bodyPr>
          <a:lstStyle>
            <a:lvl1pPr>
              <a:lnSpc>
                <a:spcPct val="150000"/>
              </a:lnSpc>
              <a:defRPr sz="2799"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525" algn="l"/>
              </a:tabLst>
              <a:defRPr sz="1400">
                <a:solidFill>
                  <a:schemeClr val="accent3">
                    <a:lumMod val="50000"/>
                  </a:schemeClr>
                </a:solidFill>
              </a:defRPr>
            </a:lvl5pPr>
          </a:lstStyle>
          <a:p>
            <a:pPr lvl="0"/>
            <a:r>
              <a:rPr lang="en-US" dirty="0"/>
              <a:t>Agenda Item 1</a:t>
            </a:r>
          </a:p>
          <a:p>
            <a:pPr lvl="0"/>
            <a:r>
              <a:rPr lang="en-US" dirty="0"/>
              <a:t>Agenda Item 2</a:t>
            </a:r>
          </a:p>
          <a:p>
            <a:pPr lvl="0"/>
            <a:r>
              <a:rPr lang="en-US" dirty="0"/>
              <a:t>Agenda Item 3</a:t>
            </a:r>
          </a:p>
          <a:p>
            <a:pPr lvl="0"/>
            <a:r>
              <a:rPr lang="en-US" dirty="0"/>
              <a:t>Agenda Item 4</a:t>
            </a:r>
          </a:p>
        </p:txBody>
      </p:sp>
      <p:sp>
        <p:nvSpPr>
          <p:cNvPr id="9" name="Slide Number Placeholder 8">
            <a:extLst>
              <a:ext uri="{FF2B5EF4-FFF2-40B4-BE49-F238E27FC236}">
                <a16:creationId xmlns:a16="http://schemas.microsoft.com/office/drawing/2014/main" id="{94FEC80D-D41B-2941-AA64-3734E35A7DC4}"/>
              </a:ext>
            </a:extLst>
          </p:cNvPr>
          <p:cNvSpPr>
            <a:spLocks noGrp="1"/>
          </p:cNvSpPr>
          <p:nvPr>
            <p:ph type="sldNum" sz="quarter" idx="10"/>
          </p:nvPr>
        </p:nvSpPr>
        <p:spPr>
          <a:xfrm>
            <a:off x="647700" y="6356352"/>
            <a:ext cx="2743200" cy="365125"/>
          </a:xfrm>
        </p:spPr>
        <p:txBody>
          <a:bodyPr/>
          <a:lstStyle/>
          <a:p>
            <a:r>
              <a:rPr lang="en-US"/>
              <a:t>&gt;&gt; </a:t>
            </a:r>
            <a:fld id="{626C978B-826E-438C-909A-E9C381D3FF04}" type="slidenum">
              <a:rPr lang="en-US" smtClean="0"/>
              <a:pPr/>
              <a:t>‹#›</a:t>
            </a:fld>
            <a:endParaRPr lang="en-US" dirty="0"/>
          </a:p>
        </p:txBody>
      </p:sp>
      <p:sp>
        <p:nvSpPr>
          <p:cNvPr id="14" name="object 6">
            <a:extLst>
              <a:ext uri="{FF2B5EF4-FFF2-40B4-BE49-F238E27FC236}">
                <a16:creationId xmlns:a16="http://schemas.microsoft.com/office/drawing/2014/main" id="{4ED245F3-5FE2-8B4D-AEBC-08059B7700D5}"/>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19" name="object 6">
            <a:extLst>
              <a:ext uri="{FF2B5EF4-FFF2-40B4-BE49-F238E27FC236}">
                <a16:creationId xmlns:a16="http://schemas.microsoft.com/office/drawing/2014/main" id="{EEB66CA7-5B90-DE44-B07F-CDF1B056C556}"/>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3" name="object 6">
            <a:extLst>
              <a:ext uri="{FF2B5EF4-FFF2-40B4-BE49-F238E27FC236}">
                <a16:creationId xmlns:a16="http://schemas.microsoft.com/office/drawing/2014/main" id="{9C841668-2641-8344-93D0-BFAF1E0B06C9}"/>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27" name="object 6">
            <a:extLst>
              <a:ext uri="{FF2B5EF4-FFF2-40B4-BE49-F238E27FC236}">
                <a16:creationId xmlns:a16="http://schemas.microsoft.com/office/drawing/2014/main" id="{F5A8D482-5528-2243-9F47-5B9C75E8D18E}"/>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31" name="object 6">
            <a:extLst>
              <a:ext uri="{FF2B5EF4-FFF2-40B4-BE49-F238E27FC236}">
                <a16:creationId xmlns:a16="http://schemas.microsoft.com/office/drawing/2014/main" id="{01786C18-A62A-8D40-BE6D-E91ED01BEB52}"/>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35" name="Picture 34">
            <a:extLst>
              <a:ext uri="{FF2B5EF4-FFF2-40B4-BE49-F238E27FC236}">
                <a16:creationId xmlns:a16="http://schemas.microsoft.com/office/drawing/2014/main" id="{5D2F0128-2932-DB49-BB4F-4E6C92A36F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a:extLst>
              <a:ext uri="{FF2B5EF4-FFF2-40B4-BE49-F238E27FC236}">
                <a16:creationId xmlns:a16="http://schemas.microsoft.com/office/drawing/2014/main" id="{C4518266-97F4-5E48-8B44-08654EC2969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17" name="Picture 16">
            <a:extLst>
              <a:ext uri="{FF2B5EF4-FFF2-40B4-BE49-F238E27FC236}">
                <a16:creationId xmlns:a16="http://schemas.microsoft.com/office/drawing/2014/main" id="{0BDBBB27-6F71-7C43-BFA5-6B2E8E1AC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a:extLst>
              <a:ext uri="{FF2B5EF4-FFF2-40B4-BE49-F238E27FC236}">
                <a16:creationId xmlns:a16="http://schemas.microsoft.com/office/drawing/2014/main" id="{33854958-1BAD-BE47-ACAC-E9903DAE90C1}"/>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1" name="Picture 20">
            <a:extLst>
              <a:ext uri="{FF2B5EF4-FFF2-40B4-BE49-F238E27FC236}">
                <a16:creationId xmlns:a16="http://schemas.microsoft.com/office/drawing/2014/main" id="{98B423B7-B99A-5744-8625-DC9058672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a:extLst>
              <a:ext uri="{FF2B5EF4-FFF2-40B4-BE49-F238E27FC236}">
                <a16:creationId xmlns:a16="http://schemas.microsoft.com/office/drawing/2014/main" id="{838CE688-24EB-EF4C-8127-F226875D5747}"/>
              </a:ext>
            </a:extLst>
          </p:cNvPr>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pic>
        <p:nvPicPr>
          <p:cNvPr id="25" name="Picture 24">
            <a:extLst>
              <a:ext uri="{FF2B5EF4-FFF2-40B4-BE49-F238E27FC236}">
                <a16:creationId xmlns:a16="http://schemas.microsoft.com/office/drawing/2014/main" id="{B76E6D9E-81DB-064A-A067-E1DB17AB7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extLst>
      <p:ext uri="{BB962C8B-B14F-4D97-AF65-F5344CB8AC3E}">
        <p14:creationId xmlns:p14="http://schemas.microsoft.com/office/powerpoint/2010/main" val="123261081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229503734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87493079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1" y="2971081"/>
            <a:ext cx="6727039" cy="761747"/>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Tree>
    <p:extLst>
      <p:ext uri="{BB962C8B-B14F-4D97-AF65-F5344CB8AC3E}">
        <p14:creationId xmlns:p14="http://schemas.microsoft.com/office/powerpoint/2010/main" val="338606499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81"/>
            <a:ext cx="5440678" cy="2686771"/>
          </a:xfrm>
        </p:spPr>
        <p:txBody>
          <a:bodyPr lIns="0" tIns="0" rIns="0" bIns="0" anchor="t">
            <a:noAutofit/>
          </a:bodyPr>
          <a:lstStyle>
            <a:lvl1pPr marL="0" algn="l" defTabSz="914126" rtl="0" eaLnBrk="1" latinLnBrk="0" hangingPunct="1">
              <a:lnSpc>
                <a:spcPct val="100000"/>
              </a:lnSpc>
              <a:spcBef>
                <a:spcPct val="0"/>
              </a:spcBef>
              <a:buNone/>
              <a:defRPr lang="en-US" sz="3599" b="1" i="0" kern="1200" baseline="0" dirty="0">
                <a:solidFill>
                  <a:schemeClr val="tx1"/>
                </a:solidFill>
                <a:latin typeface="Arial" charset="0"/>
                <a:ea typeface="+mj-ea"/>
                <a:cs typeface="Arial" charset="0"/>
              </a:defRPr>
            </a:lvl1pPr>
          </a:lstStyle>
          <a:p>
            <a:r>
              <a:rPr lang="en-US" dirty="0"/>
              <a:t>Insert Section Title Here</a:t>
            </a:r>
          </a:p>
        </p:txBody>
      </p:sp>
      <p:sp>
        <p:nvSpPr>
          <p:cNvPr id="13" name="Rectangle 12"/>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ight Triangle 2">
            <a:extLst>
              <a:ext uri="{FF2B5EF4-FFF2-40B4-BE49-F238E27FC236}">
                <a16:creationId xmlns:a16="http://schemas.microsoft.com/office/drawing/2014/main" id="{30B7BA82-6A86-384D-B04E-8D5191D59474}"/>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71A1DA86-877F-0F49-BEED-32E9369C39C3}"/>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E398C142-ECE9-DD49-BB91-2DA6D9B51231}"/>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ight Triangle 10">
            <a:extLst>
              <a:ext uri="{FF2B5EF4-FFF2-40B4-BE49-F238E27FC236}">
                <a16:creationId xmlns:a16="http://schemas.microsoft.com/office/drawing/2014/main" id="{228A73BA-1743-4F4E-913D-21292EC9018A}"/>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48DF7FB5-0303-8F4D-A597-E38379253F50}"/>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8BDABBB2-33CA-9440-B11D-5EAC9D5D4358}"/>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5CE9204F-1C73-5D4A-8857-934625F01F43}"/>
              </a:ext>
            </a:extLst>
          </p:cNvPr>
          <p:cNvSpPr/>
          <p:nvPr/>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26"/>
          <p:cNvSpPr>
            <a:spLocks noGrp="1"/>
          </p:cNvSpPr>
          <p:nvPr>
            <p:ph type="pic" sz="quarter" idx="11"/>
          </p:nvPr>
        </p:nvSpPr>
        <p:spPr>
          <a:xfrm>
            <a:off x="6820346"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ltLang="zh-CN"/>
              <a:t>Click icon to add picture</a:t>
            </a:r>
            <a:endParaRPr lang="en-US" dirty="0"/>
          </a:p>
        </p:txBody>
      </p:sp>
    </p:spTree>
    <p:extLst>
      <p:ext uri="{BB962C8B-B14F-4D97-AF65-F5344CB8AC3E}">
        <p14:creationId xmlns:p14="http://schemas.microsoft.com/office/powerpoint/2010/main" val="2481047643"/>
      </p:ext>
    </p:extLst>
  </p:cSld>
  <p:clrMapOvr>
    <a:overrideClrMapping bg1="dk1" tx1="lt1" bg2="dk2" tx2="lt2" accent1="accent1" accent2="accent2" accent3="accent3" accent4="accent4" accent5="accent5" accent6="accent6" hlink="hlink" folHlink="folHlink"/>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pic>
        <p:nvPicPr>
          <p:cNvPr id="6" name="Picture 5" descr="1.png">
            <a:extLst>
              <a:ext uri="{FF2B5EF4-FFF2-40B4-BE49-F238E27FC236}">
                <a16:creationId xmlns:a16="http://schemas.microsoft.com/office/drawing/2014/main" id="{175C80C8-C178-9C4A-9F97-6978E22E31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181070130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a:t>Agenda</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lvl1pPr>
              <a:defRPr>
                <a:solidFill>
                  <a:schemeClr val="tx1"/>
                </a:solidFill>
              </a:defRPr>
            </a:lvl1p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p:txBody>
      </p:sp>
    </p:spTree>
    <p:extLst>
      <p:ext uri="{BB962C8B-B14F-4D97-AF65-F5344CB8AC3E}">
        <p14:creationId xmlns:p14="http://schemas.microsoft.com/office/powerpoint/2010/main" val="151832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247200648"/>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pic>
        <p:nvPicPr>
          <p:cNvPr id="4" name="Picture 3" descr="1.png">
            <a:extLst>
              <a:ext uri="{FF2B5EF4-FFF2-40B4-BE49-F238E27FC236}">
                <a16:creationId xmlns:a16="http://schemas.microsoft.com/office/drawing/2014/main" id="{0C30E8B4-72CA-F045-86DE-DA0CF9BCF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860560409"/>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716164935"/>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6" name="Slide Number Placeholder 5"/>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a:t>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799">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799">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ltLang="zh-CN"/>
              <a:t>Click icon to add picture</a:t>
            </a:r>
            <a:endParaRPr lang="en-US" dirty="0"/>
          </a:p>
        </p:txBody>
      </p:sp>
    </p:spTree>
    <p:extLst>
      <p:ext uri="{BB962C8B-B14F-4D97-AF65-F5344CB8AC3E}">
        <p14:creationId xmlns:p14="http://schemas.microsoft.com/office/powerpoint/2010/main" val="360838336"/>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pic>
        <p:nvPicPr>
          <p:cNvPr id="8" name="Picture 7" descr="111.png">
            <a:extLst>
              <a:ext uri="{FF2B5EF4-FFF2-40B4-BE49-F238E27FC236}">
                <a16:creationId xmlns:a16="http://schemas.microsoft.com/office/drawing/2014/main" id="{6E287EE2-21D3-F44C-813F-02BED688E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090"/>
          <a:stretch/>
        </p:blipFill>
        <p:spPr>
          <a:xfrm>
            <a:off x="8903980" y="2"/>
            <a:ext cx="3288021" cy="6882659"/>
          </a:xfrm>
          <a:prstGeom prst="rect">
            <a:avLst/>
          </a:prstGeom>
        </p:spPr>
      </p:pic>
    </p:spTree>
    <p:extLst>
      <p:ext uri="{BB962C8B-B14F-4D97-AF65-F5344CB8AC3E}">
        <p14:creationId xmlns:p14="http://schemas.microsoft.com/office/powerpoint/2010/main" val="55487999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952501" y="2286762"/>
            <a:ext cx="5772150" cy="761746"/>
          </a:xfrm>
        </p:spPr>
        <p:txBody>
          <a:bodyPr/>
          <a:lstStyle>
            <a:lvl1pPr>
              <a:defRPr lang="en-US" sz="4799" b="1" i="0" kern="1200" dirty="0">
                <a:solidFill>
                  <a:srgbClr val="171C2D"/>
                </a:solidFill>
                <a:latin typeface="Arial" charset="0"/>
                <a:ea typeface="+mj-ea"/>
                <a:cs typeface="Arial" charset="0"/>
              </a:defRPr>
            </a:lvl1pPr>
          </a:lstStyle>
          <a:p>
            <a:r>
              <a:rPr lang="en-US" dirty="0"/>
              <a:t>Simple Statement</a:t>
            </a:r>
          </a:p>
        </p:txBody>
      </p:sp>
      <p:sp>
        <p:nvSpPr>
          <p:cNvPr id="5" name="Slide Number Placeholder 2">
            <a:extLst>
              <a:ext uri="{FF2B5EF4-FFF2-40B4-BE49-F238E27FC236}">
                <a16:creationId xmlns:a16="http://schemas.microsoft.com/office/drawing/2014/main" id="{2C22C299-FDA6-164A-B353-229958A83E52}"/>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
        <p:nvSpPr>
          <p:cNvPr id="6" name="Text Placeholder 5">
            <a:extLst>
              <a:ext uri="{FF2B5EF4-FFF2-40B4-BE49-F238E27FC236}">
                <a16:creationId xmlns:a16="http://schemas.microsoft.com/office/drawing/2014/main" id="{EE658E4E-230D-8D43-99E8-0341ED808C7C}"/>
              </a:ext>
            </a:extLst>
          </p:cNvPr>
          <p:cNvSpPr>
            <a:spLocks noGrp="1"/>
          </p:cNvSpPr>
          <p:nvPr>
            <p:ph type="body" sz="quarter" idx="12" hasCustomPrompt="1"/>
          </p:nvPr>
        </p:nvSpPr>
        <p:spPr>
          <a:xfrm>
            <a:off x="952501" y="3048511"/>
            <a:ext cx="5772150" cy="1354217"/>
          </a:xfrm>
        </p:spPr>
        <p:txBody>
          <a:bodyPr/>
          <a:lstStyle>
            <a:lvl1pPr marL="0" indent="0">
              <a:buNone/>
              <a:defRPr sz="4399" b="0" i="0" baseline="0">
                <a:solidFill>
                  <a:srgbClr val="EC1C24"/>
                </a:solidFill>
                <a:latin typeface="Arial" charset="0"/>
                <a:ea typeface="Arial" charset="0"/>
                <a:cs typeface="Arial" charset="0"/>
              </a:defRPr>
            </a:lvl1pPr>
          </a:lstStyle>
          <a:p>
            <a:pPr lvl="0"/>
            <a:r>
              <a:rPr lang="en-US" dirty="0"/>
              <a:t>Introduction or Concept Slide</a:t>
            </a:r>
          </a:p>
        </p:txBody>
      </p:sp>
      <p:sp>
        <p:nvSpPr>
          <p:cNvPr id="7" name="Picture Placeholder 14">
            <a:extLst>
              <a:ext uri="{FF2B5EF4-FFF2-40B4-BE49-F238E27FC236}">
                <a16:creationId xmlns:a16="http://schemas.microsoft.com/office/drawing/2014/main" id="{89EAEFDD-B284-E94B-8F1D-D7E1627370F6}"/>
              </a:ext>
            </a:extLst>
          </p:cNvPr>
          <p:cNvSpPr>
            <a:spLocks noGrp="1"/>
          </p:cNvSpPr>
          <p:nvPr>
            <p:ph type="pic" sz="quarter" idx="13"/>
          </p:nvPr>
        </p:nvSpPr>
        <p:spPr>
          <a:xfrm>
            <a:off x="6781801" y="1200150"/>
            <a:ext cx="4457700" cy="4457700"/>
          </a:xfrm>
        </p:spPr>
        <p:txBody>
          <a:bodyPr/>
          <a:lstStyle>
            <a:lvl1pPr marL="0" indent="0">
              <a:buNone/>
              <a:defRPr/>
            </a:lvl1pPr>
          </a:lstStyle>
          <a:p>
            <a:r>
              <a:rPr lang="en-US" altLang="zh-CN"/>
              <a:t>Click icon to add picture</a:t>
            </a:r>
            <a:endParaRPr lang="en-US" dirty="0"/>
          </a:p>
        </p:txBody>
      </p:sp>
      <p:pic>
        <p:nvPicPr>
          <p:cNvPr id="9" name="Picture 8" descr="1.png">
            <a:extLst>
              <a:ext uri="{FF2B5EF4-FFF2-40B4-BE49-F238E27FC236}">
                <a16:creationId xmlns:a16="http://schemas.microsoft.com/office/drawing/2014/main" id="{D28EDF51-090C-9841-AE58-2273CEB971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1" y="0"/>
            <a:ext cx="3175000" cy="6858000"/>
          </a:xfrm>
          <a:prstGeom prst="rect">
            <a:avLst/>
          </a:prstGeom>
        </p:spPr>
      </p:pic>
    </p:spTree>
    <p:extLst>
      <p:ext uri="{BB962C8B-B14F-4D97-AF65-F5344CB8AC3E}">
        <p14:creationId xmlns:p14="http://schemas.microsoft.com/office/powerpoint/2010/main" val="153505075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F2364798-7D9C-B84C-856F-0C65222D9551}"/>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1017276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5"/>
            <a:ext cx="10614040" cy="492443"/>
          </a:xfrm>
        </p:spPr>
        <p:txBody>
          <a:bodyPr/>
          <a:lstStyle>
            <a:lvl1pPr>
              <a:defRPr sz="3199" baseline="0"/>
            </a:lvl1pPr>
          </a:lstStyle>
          <a:p>
            <a:r>
              <a:rPr lang="en-US" dirty="0"/>
              <a:t>Take-Away Slide</a:t>
            </a:r>
          </a:p>
        </p:txBody>
      </p:sp>
      <p:sp>
        <p:nvSpPr>
          <p:cNvPr id="7" name="Text Placeholder 3"/>
          <p:cNvSpPr>
            <a:spLocks noGrp="1"/>
          </p:cNvSpPr>
          <p:nvPr>
            <p:ph type="body" sz="quarter" idx="15" hasCustomPrompt="1"/>
          </p:nvPr>
        </p:nvSpPr>
        <p:spPr>
          <a:xfrm>
            <a:off x="960121" y="1538984"/>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9" name="Text Placeholder 2"/>
          <p:cNvSpPr>
            <a:spLocks noGrp="1"/>
          </p:cNvSpPr>
          <p:nvPr>
            <p:ph type="body" sz="quarter" idx="17" hasCustomPrompt="1"/>
          </p:nvPr>
        </p:nvSpPr>
        <p:spPr>
          <a:xfrm>
            <a:off x="960119" y="2101124"/>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3" name="Text Placeholder 3"/>
          <p:cNvSpPr>
            <a:spLocks noGrp="1"/>
          </p:cNvSpPr>
          <p:nvPr>
            <p:ph type="body" sz="quarter" idx="23" hasCustomPrompt="1"/>
          </p:nvPr>
        </p:nvSpPr>
        <p:spPr>
          <a:xfrm>
            <a:off x="960121" y="3153729"/>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4" name="Text Placeholder 2"/>
          <p:cNvSpPr>
            <a:spLocks noGrp="1"/>
          </p:cNvSpPr>
          <p:nvPr>
            <p:ph type="body" sz="quarter" idx="24" hasCustomPrompt="1"/>
          </p:nvPr>
        </p:nvSpPr>
        <p:spPr>
          <a:xfrm>
            <a:off x="960119" y="3705948"/>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Text Placeholder 3"/>
          <p:cNvSpPr>
            <a:spLocks noGrp="1"/>
          </p:cNvSpPr>
          <p:nvPr>
            <p:ph type="body" sz="quarter" idx="25" hasCustomPrompt="1"/>
          </p:nvPr>
        </p:nvSpPr>
        <p:spPr>
          <a:xfrm>
            <a:off x="960121" y="4768475"/>
            <a:ext cx="10256520" cy="508722"/>
          </a:xfrm>
          <a:no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16" name="Text Placeholder 2"/>
          <p:cNvSpPr>
            <a:spLocks noGrp="1"/>
          </p:cNvSpPr>
          <p:nvPr>
            <p:ph type="body" sz="quarter" idx="26" hasCustomPrompt="1"/>
          </p:nvPr>
        </p:nvSpPr>
        <p:spPr>
          <a:xfrm>
            <a:off x="960119" y="5330615"/>
            <a:ext cx="10248939" cy="562137"/>
          </a:xfrm>
        </p:spPr>
        <p:txBody>
          <a:bodyPr lIns="0" tIns="0" rIns="0" bIns="91440"/>
          <a:lstStyle>
            <a:lvl1pPr marL="0" indent="0">
              <a:lnSpc>
                <a:spcPct val="100000"/>
              </a:lnSpc>
              <a:spcBef>
                <a:spcPts val="600"/>
              </a:spcBef>
              <a:spcAft>
                <a:spcPts val="600"/>
              </a:spcAft>
              <a:buNone/>
              <a:defRPr lang="en-US" b="0" dirty="0"/>
            </a:lvl1pPr>
            <a:lvl2pPr marL="171399" indent="-163464">
              <a:lnSpc>
                <a:spcPct val="150000"/>
              </a:lnSpc>
              <a:buFontTx/>
              <a:buBlip>
                <a:blip r:embed="rId2"/>
              </a:buBlip>
              <a:tabLst/>
              <a:defRPr sz="1799">
                <a:solidFill>
                  <a:srgbClr val="5D606C"/>
                </a:solidFill>
              </a:defRPr>
            </a:lvl2pPr>
            <a:lvl3pPr marL="461824" indent="-290426">
              <a:lnSpc>
                <a:spcPct val="150000"/>
              </a:lnSpc>
              <a:buFontTx/>
              <a:buBlip>
                <a:blip r:embed="rId3"/>
              </a:buBlip>
              <a:tabLst/>
              <a:defRPr sz="1799">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0" name="Slide Number Placeholder 2">
            <a:extLst>
              <a:ext uri="{FF2B5EF4-FFF2-40B4-BE49-F238E27FC236}">
                <a16:creationId xmlns:a16="http://schemas.microsoft.com/office/drawing/2014/main" id="{22A52D08-28C6-7046-85C5-29DDBD4D27E0}"/>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2416944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ake-Away Slide (Bullets)">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21B7EA41-46BF-B947-8230-37EB3728F525}"/>
              </a:ext>
            </a:extLst>
          </p:cNvPr>
          <p:cNvSpPr>
            <a:spLocks noGrp="1"/>
          </p:cNvSpPr>
          <p:nvPr>
            <p:ph type="title" hasCustomPrompt="1"/>
          </p:nvPr>
        </p:nvSpPr>
        <p:spPr>
          <a:xfrm>
            <a:off x="617221" y="212985"/>
            <a:ext cx="10589668" cy="492443"/>
          </a:xfrm>
        </p:spPr>
        <p:txBody>
          <a:bodyPr/>
          <a:lstStyle>
            <a:lvl1pPr>
              <a:defRPr sz="3199" baseline="0"/>
            </a:lvl1pPr>
          </a:lstStyle>
          <a:p>
            <a:r>
              <a:rPr lang="en-US" dirty="0"/>
              <a:t>Take-Away Slide With Bullets</a:t>
            </a:r>
          </a:p>
        </p:txBody>
      </p:sp>
      <p:sp>
        <p:nvSpPr>
          <p:cNvPr id="26" name="Text Placeholder 3">
            <a:extLst>
              <a:ext uri="{FF2B5EF4-FFF2-40B4-BE49-F238E27FC236}">
                <a16:creationId xmlns:a16="http://schemas.microsoft.com/office/drawing/2014/main" id="{4D465602-9518-D549-819E-52FFB5D1AC53}"/>
              </a:ext>
            </a:extLst>
          </p:cNvPr>
          <p:cNvSpPr>
            <a:spLocks noGrp="1"/>
          </p:cNvSpPr>
          <p:nvPr>
            <p:ph type="body" sz="quarter" idx="15" hasCustomPrompt="1"/>
          </p:nvPr>
        </p:nvSpPr>
        <p:spPr>
          <a:xfrm>
            <a:off x="960121" y="1538984"/>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7" name="Text Placeholder 3">
            <a:extLst>
              <a:ext uri="{FF2B5EF4-FFF2-40B4-BE49-F238E27FC236}">
                <a16:creationId xmlns:a16="http://schemas.microsoft.com/office/drawing/2014/main" id="{15273868-A160-3B46-8F69-A41EDF54BDA2}"/>
              </a:ext>
            </a:extLst>
          </p:cNvPr>
          <p:cNvSpPr>
            <a:spLocks noGrp="1"/>
          </p:cNvSpPr>
          <p:nvPr>
            <p:ph type="body" sz="quarter" idx="23" hasCustomPrompt="1"/>
          </p:nvPr>
        </p:nvSpPr>
        <p:spPr>
          <a:xfrm>
            <a:off x="960121" y="3195489"/>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28" name="Text Placeholder 3">
            <a:extLst>
              <a:ext uri="{FF2B5EF4-FFF2-40B4-BE49-F238E27FC236}">
                <a16:creationId xmlns:a16="http://schemas.microsoft.com/office/drawing/2014/main" id="{2C165392-FF16-194E-BB96-47B05786B74E}"/>
              </a:ext>
            </a:extLst>
          </p:cNvPr>
          <p:cNvSpPr>
            <a:spLocks noGrp="1"/>
          </p:cNvSpPr>
          <p:nvPr>
            <p:ph type="body" sz="quarter" idx="25" hasCustomPrompt="1"/>
          </p:nvPr>
        </p:nvSpPr>
        <p:spPr>
          <a:xfrm>
            <a:off x="960121" y="4851993"/>
            <a:ext cx="10232969" cy="508722"/>
          </a:xfrm>
          <a:solidFill>
            <a:schemeClr val="bg1"/>
          </a:solidFill>
        </p:spPr>
        <p:txBody>
          <a:bodyPr tIns="0" bIns="0" anchor="ctr"/>
          <a:lstStyle>
            <a:lvl1pPr marL="0" indent="0">
              <a:buNone/>
              <a:defRPr sz="3399" b="0">
                <a:solidFill>
                  <a:srgbClr val="FF0000"/>
                </a:solidFill>
              </a:defRPr>
            </a:lvl1pPr>
          </a:lstStyle>
          <a:p>
            <a:r>
              <a:rPr lang="en-US" kern="0" dirty="0"/>
              <a:t>List item header text style</a:t>
            </a:r>
          </a:p>
        </p:txBody>
      </p:sp>
      <p:sp>
        <p:nvSpPr>
          <p:cNvPr id="44" name="Slide Number Placeholder 2">
            <a:extLst>
              <a:ext uri="{FF2B5EF4-FFF2-40B4-BE49-F238E27FC236}">
                <a16:creationId xmlns:a16="http://schemas.microsoft.com/office/drawing/2014/main" id="{7C1986B2-675B-824C-8649-7C9AC5CE346C}"/>
              </a:ext>
            </a:extLst>
          </p:cNvPr>
          <p:cNvSpPr>
            <a:spLocks noGrp="1"/>
          </p:cNvSpPr>
          <p:nvPr>
            <p:ph type="sldNum" sz="quarter" idx="10"/>
          </p:nvPr>
        </p:nvSpPr>
        <p:spPr>
          <a:xfrm>
            <a:off x="647700" y="6356352"/>
            <a:ext cx="2743200" cy="365125"/>
          </a:xfrm>
        </p:spPr>
        <p:txBody>
          <a:bodyPr/>
          <a:lstStyle/>
          <a:p>
            <a:pPr>
              <a:defRPr/>
            </a:pPr>
            <a:r>
              <a:rPr lang="en-US"/>
              <a:t>IO Level Protocols 22- </a:t>
            </a:r>
            <a:fld id="{060BD193-E118-4B16-863C-C8C12C675E3E}" type="slidenum">
              <a:rPr lang="en-US" smtClean="0"/>
              <a:pPr>
                <a:defRPr/>
              </a:pPr>
              <a:t>‹#›</a:t>
            </a:fld>
            <a:endParaRPr lang="en-US" dirty="0"/>
          </a:p>
        </p:txBody>
      </p:sp>
      <p:sp>
        <p:nvSpPr>
          <p:cNvPr id="4" name="Content Placeholder 3"/>
          <p:cNvSpPr>
            <a:spLocks noGrp="1"/>
          </p:cNvSpPr>
          <p:nvPr>
            <p:ph sz="quarter" idx="29" hasCustomPrompt="1"/>
          </p:nvPr>
        </p:nvSpPr>
        <p:spPr>
          <a:xfrm>
            <a:off x="966789" y="207422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4" name="Content Placeholder 3"/>
          <p:cNvSpPr>
            <a:spLocks noGrp="1"/>
          </p:cNvSpPr>
          <p:nvPr>
            <p:ph sz="quarter" idx="30" hasCustomPrompt="1"/>
          </p:nvPr>
        </p:nvSpPr>
        <p:spPr>
          <a:xfrm>
            <a:off x="976949" y="3738837"/>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
        <p:nvSpPr>
          <p:cNvPr id="15" name="Content Placeholder 3"/>
          <p:cNvSpPr>
            <a:spLocks noGrp="1"/>
          </p:cNvSpPr>
          <p:nvPr>
            <p:ph sz="quarter" idx="31" hasCustomPrompt="1"/>
          </p:nvPr>
        </p:nvSpPr>
        <p:spPr>
          <a:xfrm>
            <a:off x="976949" y="5381035"/>
            <a:ext cx="10226675" cy="709616"/>
          </a:xfrm>
        </p:spPr>
        <p:txBody>
          <a:bodyPr/>
          <a:lstStyle>
            <a:lvl1pPr>
              <a:spcBef>
                <a:spcPts val="600"/>
              </a:spcBef>
              <a:defRPr b="0"/>
            </a:lvl1pPr>
            <a:lvl2pPr marL="457063"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p>
        </p:txBody>
      </p:sp>
    </p:spTree>
    <p:extLst>
      <p:ext uri="{BB962C8B-B14F-4D97-AF65-F5344CB8AC3E}">
        <p14:creationId xmlns:p14="http://schemas.microsoft.com/office/powerpoint/2010/main" val="1885819685"/>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a:extLst>
              <a:ext uri="{FF2B5EF4-FFF2-40B4-BE49-F238E27FC236}">
                <a16:creationId xmlns:a16="http://schemas.microsoft.com/office/drawing/2014/main" id="{60FB99D6-8BE6-3843-87F0-1BF2F1338A6C}"/>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ight Triangle 19">
            <a:extLst>
              <a:ext uri="{FF2B5EF4-FFF2-40B4-BE49-F238E27FC236}">
                <a16:creationId xmlns:a16="http://schemas.microsoft.com/office/drawing/2014/main" id="{7E68A1B2-3ABC-9D4A-B378-06C02AF8EB0C}"/>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ight Triangle 5">
            <a:extLst>
              <a:ext uri="{FF2B5EF4-FFF2-40B4-BE49-F238E27FC236}">
                <a16:creationId xmlns:a16="http://schemas.microsoft.com/office/drawing/2014/main" id="{60184228-3525-514A-86C4-3C16B3BD69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ight Triangle 6">
            <a:extLst>
              <a:ext uri="{FF2B5EF4-FFF2-40B4-BE49-F238E27FC236}">
                <a16:creationId xmlns:a16="http://schemas.microsoft.com/office/drawing/2014/main" id="{DB5B8B0E-1006-BC4A-9FBE-4C9A0F8CB908}"/>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ight Triangle 8">
            <a:extLst>
              <a:ext uri="{FF2B5EF4-FFF2-40B4-BE49-F238E27FC236}">
                <a16:creationId xmlns:a16="http://schemas.microsoft.com/office/drawing/2014/main" id="{CD6377F4-2164-4C47-B26D-2B2C92B343C5}"/>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50D1EABC-9772-9C41-B944-B07DB09ED607}"/>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Triangle 12">
            <a:extLst>
              <a:ext uri="{FF2B5EF4-FFF2-40B4-BE49-F238E27FC236}">
                <a16:creationId xmlns:a16="http://schemas.microsoft.com/office/drawing/2014/main" id="{CCEBED41-AE49-0A45-88A5-DA613F2CC363}"/>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Triangle 13">
            <a:extLst>
              <a:ext uri="{FF2B5EF4-FFF2-40B4-BE49-F238E27FC236}">
                <a16:creationId xmlns:a16="http://schemas.microsoft.com/office/drawing/2014/main" id="{1003DCE0-C55E-6448-AC1E-9D71F3EBB562}"/>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Triangle 15">
            <a:extLst>
              <a:ext uri="{FF2B5EF4-FFF2-40B4-BE49-F238E27FC236}">
                <a16:creationId xmlns:a16="http://schemas.microsoft.com/office/drawing/2014/main" id="{31979BB4-D02E-AE4E-A8A8-2A7A55AB79CA}"/>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A03168C6-AAF2-8A4D-AE31-BF4FFA4AA02E}"/>
              </a:ext>
            </a:extLst>
          </p:cNvPr>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ight Triangle 21">
            <a:extLst>
              <a:ext uri="{FF2B5EF4-FFF2-40B4-BE49-F238E27FC236}">
                <a16:creationId xmlns:a16="http://schemas.microsoft.com/office/drawing/2014/main" id="{0F9A8760-B4C4-654E-B224-4A478CF0477F}"/>
              </a:ext>
            </a:extLst>
          </p:cNvPr>
          <p:cNvSpPr/>
          <p:nvPr/>
        </p:nvSpPr>
        <p:spPr>
          <a:xfrm rot="16200000">
            <a:off x="7412966" y="2078967"/>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ight Triangle 22">
            <a:extLst>
              <a:ext uri="{FF2B5EF4-FFF2-40B4-BE49-F238E27FC236}">
                <a16:creationId xmlns:a16="http://schemas.microsoft.com/office/drawing/2014/main" id="{2227A6DD-EC13-EF49-9819-F92827EA4822}"/>
              </a:ext>
            </a:extLst>
          </p:cNvPr>
          <p:cNvSpPr/>
          <p:nvPr/>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11.png"/>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2013" b="2013"/>
          <a:stretch/>
        </p:blipFill>
        <p:spPr>
          <a:xfrm>
            <a:off x="9017001" y="0"/>
            <a:ext cx="3175000" cy="6858000"/>
          </a:xfrm>
          <a:prstGeom prst="rect">
            <a:avLst/>
          </a:prstGeom>
        </p:spPr>
      </p:pic>
      <p:pic>
        <p:nvPicPr>
          <p:cNvPr id="21" name="Picture 20">
            <a:extLst>
              <a:ext uri="{FF2B5EF4-FFF2-40B4-BE49-F238E27FC236}">
                <a16:creationId xmlns:a16="http://schemas.microsoft.com/office/drawing/2014/main" id="{DF656EFA-286F-5E4A-9F0B-E6DE9CBD2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1" y="6020571"/>
            <a:ext cx="1280160" cy="259781"/>
          </a:xfrm>
          <a:prstGeom prst="rect">
            <a:avLst/>
          </a:prstGeom>
        </p:spPr>
      </p:pic>
      <p:sp>
        <p:nvSpPr>
          <p:cNvPr id="4" name="TextBox 3">
            <a:extLst>
              <a:ext uri="{FF2B5EF4-FFF2-40B4-BE49-F238E27FC236}">
                <a16:creationId xmlns:a16="http://schemas.microsoft.com/office/drawing/2014/main" id="{3388527C-82D0-9645-A44A-89CA1AE03B1F}"/>
              </a:ext>
            </a:extLst>
          </p:cNvPr>
          <p:cNvSpPr txBox="1"/>
          <p:nvPr/>
        </p:nvSpPr>
        <p:spPr>
          <a:xfrm>
            <a:off x="872571" y="2644170"/>
            <a:ext cx="5390207" cy="1569660"/>
          </a:xfrm>
          <a:prstGeom prst="rect">
            <a:avLst/>
          </a:prstGeom>
          <a:noFill/>
        </p:spPr>
        <p:txBody>
          <a:bodyPr wrap="square" rtlCol="0">
            <a:spAutoFit/>
          </a:bodyPr>
          <a:lstStyle/>
          <a:p>
            <a:r>
              <a:rPr lang="en-US" sz="4799" b="1" dirty="0"/>
              <a:t>Adaptable.</a:t>
            </a:r>
            <a:br>
              <a:rPr lang="en-US" sz="4799" b="1" dirty="0"/>
            </a:br>
            <a:r>
              <a:rPr lang="en-US" sz="4799" b="1" dirty="0">
                <a:solidFill>
                  <a:srgbClr val="FF0000"/>
                </a:solidFill>
              </a:rPr>
              <a:t>Intelligent.</a:t>
            </a:r>
            <a:endParaRPr lang="en-US" sz="4799" b="1" dirty="0"/>
          </a:p>
        </p:txBody>
      </p:sp>
    </p:spTree>
    <p:extLst>
      <p:ext uri="{BB962C8B-B14F-4D97-AF65-F5344CB8AC3E}">
        <p14:creationId xmlns:p14="http://schemas.microsoft.com/office/powerpoint/2010/main" val="2329184792"/>
      </p:ext>
    </p:extLst>
  </p:cSld>
  <p:clrMapOvr>
    <a:overrideClrMapping bg1="dk1" tx1="lt1" bg2="dk2" tx2="lt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0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Standard">
    <p:spTree>
      <p:nvGrpSpPr>
        <p:cNvPr id="1" name=""/>
        <p:cNvGrpSpPr/>
        <p:nvPr/>
      </p:nvGrpSpPr>
      <p:grpSpPr>
        <a:xfrm>
          <a:off x="0" y="0"/>
          <a:ext cx="0" cy="0"/>
          <a:chOff x="0" y="0"/>
          <a:chExt cx="0" cy="0"/>
        </a:xfrm>
      </p:grpSpPr>
      <p:sp>
        <p:nvSpPr>
          <p:cNvPr id="6" name="Rectangle 11"/>
          <p:cNvSpPr>
            <a:spLocks noGrp="1" noChangeArrowheads="1"/>
          </p:cNvSpPr>
          <p:nvPr>
            <p:ph type="title"/>
          </p:nvPr>
        </p:nvSpPr>
        <p:spPr bwMode="auto">
          <a:xfrm>
            <a:off x="1083733" y="209551"/>
            <a:ext cx="10498667"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8" name="Text Placeholder 2">
            <a:extLst>
              <a:ext uri="{FF2B5EF4-FFF2-40B4-BE49-F238E27FC236}">
                <a16:creationId xmlns:a16="http://schemas.microsoft.com/office/drawing/2014/main" id="{79E805F8-0591-4046-8619-D2F9FA953CA2}"/>
              </a:ext>
            </a:extLst>
          </p:cNvPr>
          <p:cNvSpPr>
            <a:spLocks noGrp="1"/>
          </p:cNvSpPr>
          <p:nvPr>
            <p:ph idx="1"/>
          </p:nvPr>
        </p:nvSpPr>
        <p:spPr>
          <a:xfrm>
            <a:off x="1066799" y="1279375"/>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a:extLst>
              <a:ext uri="{FF2B5EF4-FFF2-40B4-BE49-F238E27FC236}">
                <a16:creationId xmlns:a16="http://schemas.microsoft.com/office/drawing/2014/main" id="{17C53191-FA0B-4A13-A6B7-76D3837E0641}"/>
              </a:ext>
            </a:extLst>
          </p:cNvPr>
          <p:cNvSpPr>
            <a:spLocks noGrp="1"/>
          </p:cNvSpPr>
          <p:nvPr>
            <p:ph type="sldNum" sz="quarter" idx="4"/>
          </p:nvPr>
        </p:nvSpPr>
        <p:spPr>
          <a:xfrm>
            <a:off x="655017" y="6492876"/>
            <a:ext cx="2279143"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28923296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4" name="Title 1"/>
          <p:cNvSpPr>
            <a:spLocks noGrp="1"/>
          </p:cNvSpPr>
          <p:nvPr>
            <p:ph type="title"/>
          </p:nvPr>
        </p:nvSpPr>
        <p:spPr>
          <a:xfrm>
            <a:off x="1083734" y="209551"/>
            <a:ext cx="11017956" cy="530352"/>
          </a:xfrm>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86AF6F98-2F47-4C4F-92B9-782FD3AAFA13}"/>
              </a:ext>
            </a:extLst>
          </p:cNvPr>
          <p:cNvSpPr>
            <a:spLocks noGrp="1"/>
          </p:cNvSpPr>
          <p:nvPr>
            <p:ph type="sldNum" sz="quarter" idx="4"/>
          </p:nvPr>
        </p:nvSpPr>
        <p:spPr>
          <a:xfrm>
            <a:off x="647700" y="6492876"/>
            <a:ext cx="2279143"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IO Level Protocols 22-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18585307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6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391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1A8B06E9-672B-49AA-8789-D576D5680872}"/>
              </a:ext>
            </a:extLst>
          </p:cNvPr>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230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65AB6-C348-1649-BCA3-AB4427CB838C}"/>
              </a:ext>
            </a:extLst>
          </p:cNvPr>
          <p:cNvPicPr>
            <a:picLocks noChangeAspect="1"/>
          </p:cNvPicPr>
          <p:nvPr userDrawn="1"/>
        </p:nvPicPr>
        <p:blipFill>
          <a:blip r:embed="rId2"/>
          <a:stretch>
            <a:fillRect/>
          </a:stretch>
        </p:blipFill>
        <p:spPr>
          <a:xfrm>
            <a:off x="11028822" y="6279369"/>
            <a:ext cx="576532" cy="357078"/>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7" name="Slide Number Placeholder 4">
            <a:extLst>
              <a:ext uri="{FF2B5EF4-FFF2-40B4-BE49-F238E27FC236}">
                <a16:creationId xmlns:a16="http://schemas.microsoft.com/office/drawing/2014/main" id="{1E052772-3EFC-D34C-AA1A-1135DE3C5541}"/>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spTree>
    <p:extLst>
      <p:ext uri="{BB962C8B-B14F-4D97-AF65-F5344CB8AC3E}">
        <p14:creationId xmlns:p14="http://schemas.microsoft.com/office/powerpoint/2010/main" val="3449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5B8CD8B4-2837-BA4D-9DA4-67F8481F164B}"/>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pic>
        <p:nvPicPr>
          <p:cNvPr id="12" name="Picture 11">
            <a:extLst>
              <a:ext uri="{FF2B5EF4-FFF2-40B4-BE49-F238E27FC236}">
                <a16:creationId xmlns:a16="http://schemas.microsoft.com/office/drawing/2014/main" id="{E1AC8721-E11C-7940-A173-0F10C27BA8A2}"/>
              </a:ext>
            </a:extLst>
          </p:cNvPr>
          <p:cNvPicPr>
            <a:picLocks noChangeAspect="1"/>
          </p:cNvPicPr>
          <p:nvPr userDrawn="1"/>
        </p:nvPicPr>
        <p:blipFill>
          <a:blip r:embed="rId2"/>
          <a:stretch>
            <a:fillRect/>
          </a:stretch>
        </p:blipFill>
        <p:spPr>
          <a:xfrm>
            <a:off x="11028822" y="6279369"/>
            <a:ext cx="576532" cy="357078"/>
          </a:xfrm>
          <a:prstGeom prst="rect">
            <a:avLst/>
          </a:prstGeom>
        </p:spPr>
      </p:pic>
    </p:spTree>
    <p:extLst>
      <p:ext uri="{BB962C8B-B14F-4D97-AF65-F5344CB8AC3E}">
        <p14:creationId xmlns:p14="http://schemas.microsoft.com/office/powerpoint/2010/main" val="157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6282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2176340"/>
            <a:ext cx="1569578" cy="972126"/>
          </a:xfrm>
          <a:prstGeom prst="rect">
            <a:avLst/>
          </a:prstGeom>
        </p:spPr>
      </p:pic>
    </p:spTree>
    <p:extLst>
      <p:ext uri="{BB962C8B-B14F-4D97-AF65-F5344CB8AC3E}">
        <p14:creationId xmlns:p14="http://schemas.microsoft.com/office/powerpoint/2010/main" val="36346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2021 Advanced Micro Devices, Inc.  All rights reserved.  Xilinx, the Xilinx logo, AMD, the AMD Arrow logo,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Alveo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Artix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Kintex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Kria</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Spartan, Versal, Vitis,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Virtex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Vivado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33203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4.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p>
        </p:txBody>
      </p:sp>
      <p:sp>
        <p:nvSpPr>
          <p:cNvPr id="5" name="Slide Number Placeholder 4"/>
          <p:cNvSpPr>
            <a:spLocks noGrp="1"/>
          </p:cNvSpPr>
          <p:nvPr>
            <p:ph type="sldNum" sz="quarter" idx="4"/>
          </p:nvPr>
        </p:nvSpPr>
        <p:spPr>
          <a:xfrm>
            <a:off x="579121" y="6325606"/>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BCBBAE11-7273-0744-B2EB-4D22266C9B89}"/>
              </a:ext>
            </a:extLst>
          </p:cNvPr>
          <p:cNvPicPr>
            <a:picLocks noChangeAspect="1"/>
          </p:cNvPicPr>
          <p:nvPr userDrawn="1"/>
        </p:nvPicPr>
        <p:blipFill>
          <a:blip r:embed="rId13"/>
          <a:stretch>
            <a:fillRect/>
          </a:stretch>
        </p:blipFill>
        <p:spPr>
          <a:xfrm>
            <a:off x="11028823" y="6279370"/>
            <a:ext cx="576531" cy="357077"/>
          </a:xfrm>
          <a:prstGeom prst="rect">
            <a:avLst/>
          </a:prstGeom>
        </p:spPr>
      </p:pic>
      <p:sp>
        <p:nvSpPr>
          <p:cNvPr id="8" name="fc" descr="&#10;© Copyright 2022 AMD">
            <a:extLst>
              <a:ext uri="{FF2B5EF4-FFF2-40B4-BE49-F238E27FC236}">
                <a16:creationId xmlns:a16="http://schemas.microsoft.com/office/drawing/2014/main" id="{8C1F9236-E033-4ECB-BBE7-462566D4AC45}"/>
              </a:ext>
            </a:extLst>
          </p:cNvPr>
          <p:cNvSpPr txBox="1"/>
          <p:nvPr userDrawn="1"/>
        </p:nvSpPr>
        <p:spPr>
          <a:xfrm>
            <a:off x="0" y="6512560"/>
            <a:ext cx="12192000" cy="377026"/>
          </a:xfrm>
          <a:prstGeom prst="rect">
            <a:avLst/>
          </a:prstGeom>
          <a:noFill/>
        </p:spPr>
        <p:txBody>
          <a:bodyPr vert="horz" rtlCol="0">
            <a:spAutoFit/>
          </a:bodyPr>
          <a:lstStyle/>
          <a:p>
            <a:pPr algn="ctr"/>
            <a:endParaRPr lang="en-US" sz="850" b="0" i="0" u="none" baseline="0">
              <a:solidFill>
                <a:srgbClr val="000000"/>
              </a:solidFill>
              <a:latin typeface="Microsoft Sans Serif" panose="020B0604020202020204" pitchFamily="34" charset="0"/>
            </a:endParaRPr>
          </a:p>
          <a:p>
            <a:pPr algn="ctr"/>
            <a:r>
              <a:rPr lang="en-US" sz="1000" b="0" i="0" u="none" baseline="0">
                <a:solidFill>
                  <a:srgbClr val="000000"/>
                </a:solidFill>
                <a:latin typeface="Arial" panose="020B0604020202020204" pitchFamily="34" charset="0"/>
              </a:rPr>
              <a:t>© Copyright 2022 AMD</a:t>
            </a:r>
          </a:p>
        </p:txBody>
      </p:sp>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79" r:id="rId3"/>
    <p:sldLayoutId id="2147483973" r:id="rId4"/>
    <p:sldLayoutId id="2147483938" r:id="rId5"/>
    <p:sldLayoutId id="2147483961" r:id="rId6"/>
    <p:sldLayoutId id="2147483982" r:id="rId7"/>
    <p:sldLayoutId id="2147483986" r:id="rId8"/>
    <p:sldLayoutId id="2147483964" r:id="rId9"/>
    <p:sldLayoutId id="2147483988" r:id="rId10"/>
    <p:sldLayoutId id="214748398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76" userDrawn="1">
          <p15:clr>
            <a:srgbClr val="F26B43"/>
          </p15:clr>
        </p15:guide>
        <p15:guide id="4" pos="448" userDrawn="1">
          <p15:clr>
            <a:srgbClr val="F26B43"/>
          </p15:clr>
        </p15:guide>
        <p15:guide id="5" pos="7232" userDrawn="1">
          <p15:clr>
            <a:srgbClr val="F26B43"/>
          </p15:clr>
        </p15:guide>
        <p15:guide id="6" orient="horz" pos="208" userDrawn="1">
          <p15:clr>
            <a:srgbClr val="F26B43"/>
          </p15:clr>
        </p15:guide>
        <p15:guide id="7" orient="horz" pos="9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3" y="210312"/>
            <a:ext cx="10541508" cy="502920"/>
          </a:xfrm>
          <a:prstGeom prst="rect">
            <a:avLst/>
          </a:prstGeom>
        </p:spPr>
        <p:txBody>
          <a:bodyPr vert="horz" lIns="91440" tIns="45720" rIns="91440" bIns="45720" rtlCol="0" anchor="t" anchorCtr="0">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3"/>
          </a:p>
        </p:txBody>
      </p:sp>
      <p:sp>
        <p:nvSpPr>
          <p:cNvPr id="5" name="Slide Number Placeholder 4"/>
          <p:cNvSpPr>
            <a:spLocks noGrp="1"/>
          </p:cNvSpPr>
          <p:nvPr>
            <p:ph type="sldNum" sz="quarter" idx="4"/>
          </p:nvPr>
        </p:nvSpPr>
        <p:spPr>
          <a:xfrm>
            <a:off x="647700" y="6356352"/>
            <a:ext cx="2154419"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pPr>
              <a:defRPr/>
            </a:pPr>
            <a:r>
              <a:rPr lang="en-US"/>
              <a:t>IO Level Protocols 22- </a:t>
            </a:r>
            <a:fld id="{060BD193-E118-4B16-863C-C8C12C675E3E}" type="slidenum">
              <a:rPr lang="en-US" smtClean="0"/>
              <a:pPr>
                <a:defRPr/>
              </a:pPr>
              <a:t>‹#›</a:t>
            </a:fld>
            <a:endParaRPr lang="en-US" dirty="0"/>
          </a:p>
        </p:txBody>
      </p:sp>
      <p:pic>
        <p:nvPicPr>
          <p:cNvPr id="26" name="Picture 25">
            <a:extLst>
              <a:ext uri="{FF2B5EF4-FFF2-40B4-BE49-F238E27FC236}">
                <a16:creationId xmlns:a16="http://schemas.microsoft.com/office/drawing/2014/main" id="{44F068DF-C691-E142-9A8F-9F62E4FF6DF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8" name="TextBox 7">
            <a:extLst>
              <a:ext uri="{FF2B5EF4-FFF2-40B4-BE49-F238E27FC236}">
                <a16:creationId xmlns:a16="http://schemas.microsoft.com/office/drawing/2014/main" id="{FAE2DEC3-AE4C-441A-9CB5-D0F69C74AC0B}"/>
              </a:ext>
            </a:extLst>
          </p:cNvPr>
          <p:cNvSpPr txBox="1"/>
          <p:nvPr userDrawn="1"/>
        </p:nvSpPr>
        <p:spPr>
          <a:xfrm>
            <a:off x="5335817" y="6587011"/>
            <a:ext cx="1520364" cy="24622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000" dirty="0"/>
              <a:t>© Copyright 2018 Xilinx</a:t>
            </a:r>
          </a:p>
        </p:txBody>
      </p:sp>
    </p:spTree>
    <p:extLst>
      <p:ext uri="{BB962C8B-B14F-4D97-AF65-F5344CB8AC3E}">
        <p14:creationId xmlns:p14="http://schemas.microsoft.com/office/powerpoint/2010/main" val="43937172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Lst>
  <p:hf hdr="0" dt="0"/>
  <p:txStyles>
    <p:titleStyle>
      <a:lvl1pPr algn="l" defTabSz="914126" rtl="0" eaLnBrk="1" latinLnBrk="0" hangingPunct="1">
        <a:lnSpc>
          <a:spcPct val="90000"/>
        </a:lnSpc>
        <a:spcBef>
          <a:spcPct val="0"/>
        </a:spcBef>
        <a:buNone/>
        <a:defRPr lang="en-US" sz="3199" b="1" i="0" kern="1200" dirty="0" smtClean="0">
          <a:solidFill>
            <a:srgbClr val="EC1C24"/>
          </a:solidFill>
          <a:latin typeface="Arial" charset="0"/>
          <a:ea typeface="+mj-ea"/>
          <a:cs typeface="Arial" charset="0"/>
        </a:defRPr>
      </a:lvl1pPr>
    </p:titleStyle>
    <p:bodyStyle>
      <a:lvl1pPr marL="228531" indent="-228531" algn="l" defTabSz="914126" rtl="0" eaLnBrk="1" latinLnBrk="0" hangingPunct="1">
        <a:lnSpc>
          <a:spcPct val="100000"/>
        </a:lnSpc>
        <a:spcBef>
          <a:spcPts val="1200"/>
        </a:spcBef>
        <a:buClr>
          <a:srgbClr val="FF0000"/>
        </a:buClr>
        <a:buFont typeface="Calibri" panose="020F0502020204030204" pitchFamily="34" charset="0"/>
        <a:buChar char="˃"/>
        <a:defRPr sz="1999" b="1" kern="1200">
          <a:solidFill>
            <a:schemeClr val="tx1">
              <a:lumMod val="50000"/>
            </a:schemeClr>
          </a:solidFill>
          <a:latin typeface="Arial" panose="020B0604020202020204" pitchFamily="34" charset="0"/>
          <a:ea typeface="+mn-ea"/>
          <a:cs typeface="Arial" panose="020B0604020202020204" pitchFamily="34" charset="0"/>
        </a:defRPr>
      </a:lvl1pPr>
      <a:lvl2pPr marL="742727" indent="-285664" algn="l" defTabSz="914126" rtl="0" eaLnBrk="1" latinLnBrk="0" hangingPunct="1">
        <a:lnSpc>
          <a:spcPct val="90000"/>
        </a:lnSpc>
        <a:spcBef>
          <a:spcPts val="500"/>
        </a:spcBef>
        <a:buFontTx/>
        <a:buBlip>
          <a:blip r:embed="rId23"/>
        </a:buBlip>
        <a:defRPr sz="1799"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Calibri" panose="020F0502020204030204" pitchFamily="34" charset="0"/>
        <a:buChar char="‒"/>
        <a:defRPr sz="1999"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Wingdings" panose="05000000000000000000" pitchFamily="2" charset="2"/>
        <a:buChar char="§"/>
        <a:defRPr sz="1799"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05BA-2C7D-4921-982A-84A30B5EE55B}"/>
              </a:ext>
            </a:extLst>
          </p:cNvPr>
          <p:cNvSpPr>
            <a:spLocks noGrp="1"/>
          </p:cNvSpPr>
          <p:nvPr>
            <p:ph type="title"/>
          </p:nvPr>
        </p:nvSpPr>
        <p:spPr/>
        <p:txBody>
          <a:bodyPr/>
          <a:lstStyle/>
          <a:p>
            <a:r>
              <a:rPr lang="en-US" altLang="zh-CN" dirty="0">
                <a:ea typeface="SimSun" pitchFamily="2" charset="-122"/>
              </a:rPr>
              <a:t>Block and Port Level Protocols</a:t>
            </a:r>
            <a:endParaRPr lang="zh-CN" altLang="en-US" dirty="0"/>
          </a:p>
        </p:txBody>
      </p:sp>
      <p:sp>
        <p:nvSpPr>
          <p:cNvPr id="4" name="Subtitle 3">
            <a:extLst>
              <a:ext uri="{FF2B5EF4-FFF2-40B4-BE49-F238E27FC236}">
                <a16:creationId xmlns:a16="http://schemas.microsoft.com/office/drawing/2014/main" id="{7F7F1FE8-F7DE-4816-854E-F163AD6A1C9B}"/>
              </a:ext>
            </a:extLst>
          </p:cNvPr>
          <p:cNvSpPr>
            <a:spLocks noGrp="1"/>
          </p:cNvSpPr>
          <p:nvPr>
            <p:ph type="subTitle" idx="1"/>
          </p:nvPr>
        </p:nvSpPr>
        <p:spPr>
          <a:xfrm>
            <a:off x="579121" y="4490866"/>
            <a:ext cx="7417990" cy="400110"/>
          </a:xfrm>
        </p:spPr>
        <p:txBody>
          <a:bodyPr/>
          <a:lstStyle/>
          <a:p>
            <a:r>
              <a:rPr lang="en-US" dirty="0"/>
              <a:t>XUP</a:t>
            </a:r>
          </a:p>
        </p:txBody>
      </p:sp>
    </p:spTree>
    <p:extLst>
      <p:ext uri="{BB962C8B-B14F-4D97-AF65-F5344CB8AC3E}">
        <p14:creationId xmlns:p14="http://schemas.microsoft.com/office/powerpoint/2010/main" val="117603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highlight>
                  <a:srgbClr val="FFFF00"/>
                </a:highlight>
              </a:rPr>
              <a:t>Vitis</a:t>
            </a:r>
            <a:r>
              <a:rPr lang="en-US" dirty="0"/>
              <a:t> HLS IO Options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10</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normAutofit fontScale="85000" lnSpcReduction="20000"/>
          </a:bodyPr>
          <a:lstStyle/>
          <a:p>
            <a:r>
              <a:rPr lang="en-US" sz="2200" dirty="0" err="1">
                <a:highlight>
                  <a:srgbClr val="FFFF00"/>
                </a:highlight>
              </a:rPr>
              <a:t>Vitis</a:t>
            </a:r>
            <a:r>
              <a:rPr lang="en-US" sz="2200" dirty="0"/>
              <a:t> HLS has four types of IO</a:t>
            </a:r>
          </a:p>
          <a:p>
            <a:pPr marL="800100" lvl="1" indent="-342900">
              <a:buFont typeface="+mj-lt"/>
              <a:buAutoNum type="arabicPeriod"/>
            </a:pPr>
            <a:r>
              <a:rPr lang="en-US" sz="1900" dirty="0"/>
              <a:t>Data ports created by the original top-level C function arguments </a:t>
            </a:r>
          </a:p>
          <a:p>
            <a:pPr marL="800100" lvl="1" indent="-342900">
              <a:buFont typeface="+mj-lt"/>
              <a:buAutoNum type="arabicPeriod"/>
            </a:pPr>
            <a:r>
              <a:rPr lang="en-US" sz="1900" dirty="0"/>
              <a:t>IO protocol signals added at the Block-Level</a:t>
            </a:r>
          </a:p>
          <a:p>
            <a:pPr marL="800100" lvl="1" indent="-342900">
              <a:buFont typeface="+mj-lt"/>
              <a:buAutoNum type="arabicPeriod"/>
            </a:pPr>
            <a:r>
              <a:rPr lang="en-US" sz="1900" dirty="0"/>
              <a:t>IO protocol signals added at the Port-Level </a:t>
            </a:r>
          </a:p>
          <a:p>
            <a:pPr marL="800100" lvl="1" indent="-342900">
              <a:buFont typeface="+mj-lt"/>
              <a:buAutoNum type="arabicPeriod"/>
            </a:pPr>
            <a:r>
              <a:rPr lang="en-US" sz="1900" dirty="0"/>
              <a:t>IO protocol signals added externally as IP Interfaces</a:t>
            </a:r>
          </a:p>
          <a:p>
            <a:r>
              <a:rPr lang="en-US" sz="2200" dirty="0"/>
              <a:t>Data Ports </a:t>
            </a:r>
          </a:p>
          <a:p>
            <a:pPr lvl="1"/>
            <a:r>
              <a:rPr lang="en-US" sz="1900" dirty="0"/>
              <a:t>These are the function arguments/parameters</a:t>
            </a:r>
          </a:p>
          <a:p>
            <a:r>
              <a:rPr lang="en-US" sz="2200" dirty="0"/>
              <a:t>Block-Level Interfaces (optional)</a:t>
            </a:r>
          </a:p>
          <a:p>
            <a:pPr lvl="1"/>
            <a:r>
              <a:rPr lang="en-US" sz="1900" dirty="0"/>
              <a:t>An interface protocol which is added at the block level</a:t>
            </a:r>
          </a:p>
          <a:p>
            <a:pPr lvl="1"/>
            <a:r>
              <a:rPr lang="en-US" sz="1900" dirty="0"/>
              <a:t>Controls the addition of block level control ports: start, idle, done, and ready </a:t>
            </a:r>
          </a:p>
          <a:p>
            <a:r>
              <a:rPr lang="en-US" sz="2200" dirty="0"/>
              <a:t>Port-Level interfaces (optional)</a:t>
            </a:r>
          </a:p>
          <a:p>
            <a:pPr lvl="1"/>
            <a:r>
              <a:rPr lang="en-US" sz="1900" dirty="0"/>
              <a:t>IO interface protocols added to the individual function arguments</a:t>
            </a:r>
          </a:p>
          <a:p>
            <a:r>
              <a:rPr lang="en-US" sz="2200" dirty="0"/>
              <a:t>IP interfaces (optional)</a:t>
            </a:r>
          </a:p>
          <a:p>
            <a:pPr lvl="1"/>
            <a:r>
              <a:rPr lang="en-US" sz="1900" dirty="0"/>
              <a:t>Added as external adapters when exported as an IP</a:t>
            </a:r>
          </a:p>
        </p:txBody>
      </p:sp>
      <p:sp>
        <p:nvSpPr>
          <p:cNvPr id="6"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10</a:t>
            </a:fld>
            <a:endParaRPr lang="en-US" sz="1000" dirty="0">
              <a:solidFill>
                <a:srgbClr val="FFFFFF"/>
              </a:solidFill>
              <a:latin typeface="Arial" charset="0"/>
              <a:ea typeface="ＭＳ Ｐゴシック" pitchFamily="34" charset="-128"/>
              <a:cs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err="1"/>
              <a:t>Vitis</a:t>
            </a:r>
            <a:r>
              <a:rPr lang="en-US" strike="sngStrike" dirty="0"/>
              <a:t> HLS Basic Ports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11</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114" name="Content Placeholder 2"/>
          <p:cNvSpPr txBox="1">
            <a:spLocks/>
          </p:cNvSpPr>
          <p:nvPr/>
        </p:nvSpPr>
        <p:spPr bwMode="auto">
          <a:xfrm>
            <a:off x="5081588" y="1239916"/>
            <a:ext cx="6946901" cy="51862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p>
            <a:pPr marL="342900" indent="-342900" defTabSz="457200" fontAlgn="base">
              <a:spcBef>
                <a:spcPct val="20000"/>
              </a:spcBef>
              <a:spcAft>
                <a:spcPct val="0"/>
              </a:spcAft>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Clock added to all sequential RTL blocks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One clock per function/block</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SystemC designs may have a unique clock for each CTHREAD</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Reset added to all sequential RTL blocks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Only the FSM and any variables initialized in the C are reset by default</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Reset and polarity options are controlled via the RTL Configuration </a:t>
            </a:r>
          </a:p>
          <a:p>
            <a:pPr marL="1257300" lvl="2"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Solutions/Solution Settings...</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Optional Clock Enable </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An optional clock enable can be added via the sequential RTL (</a:t>
            </a:r>
            <a:r>
              <a:rPr lang="en-US" dirty="0" err="1">
                <a:solidFill>
                  <a:srgbClr val="0C0C0C"/>
                </a:solidFill>
                <a:latin typeface="Arial"/>
                <a:ea typeface="ＭＳ Ｐゴシック" pitchFamily="24" charset="-128"/>
                <a:cs typeface="ＭＳ Ｐゴシック" pitchFamily="24" charset="-128"/>
              </a:rPr>
              <a:t>config_interface</a:t>
            </a:r>
            <a:r>
              <a:rPr lang="en-US" dirty="0">
                <a:solidFill>
                  <a:srgbClr val="0C0C0C"/>
                </a:solidFill>
                <a:latin typeface="Arial"/>
                <a:ea typeface="ＭＳ Ｐゴシック" pitchFamily="24" charset="-128"/>
                <a:cs typeface="ＭＳ Ｐゴシック" pitchFamily="24" charset="-128"/>
              </a:rPr>
              <a:t>) configuration</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When de-asserted it will cause the block to “freeze”</a:t>
            </a:r>
          </a:p>
          <a:p>
            <a:pPr marL="1257300" lvl="2" indent="-342900" defTabSz="914400">
              <a:spcBef>
                <a:spcPct val="20000"/>
              </a:spcBef>
              <a:buFont typeface="Arial" pitchFamily="34" charset="0"/>
              <a:buChar char="−"/>
            </a:pPr>
            <a:r>
              <a:rPr lang="en-US" sz="1600" dirty="0">
                <a:solidFill>
                  <a:srgbClr val="0C0C0C"/>
                </a:solidFill>
                <a:latin typeface="Arial"/>
                <a:ea typeface="ＭＳ Ｐゴシック" pitchFamily="24" charset="-128"/>
                <a:cs typeface="ＭＳ Ｐゴシック" pitchFamily="24" charset="-128"/>
              </a:rPr>
              <a:t>All connected blocks are assumed to be using the same CE</a:t>
            </a:r>
          </a:p>
          <a:p>
            <a:pPr marL="1257300" lvl="2" indent="-342900" defTabSz="914400">
              <a:spcBef>
                <a:spcPct val="20000"/>
              </a:spcBef>
              <a:buFont typeface="Arial" pitchFamily="34" charset="0"/>
              <a:buChar char="−"/>
            </a:pPr>
            <a:r>
              <a:rPr lang="en-US" sz="1600" dirty="0">
                <a:solidFill>
                  <a:srgbClr val="0C0C0C"/>
                </a:solidFill>
                <a:latin typeface="Arial"/>
                <a:ea typeface="ＭＳ Ｐゴシック" pitchFamily="24" charset="-128"/>
                <a:cs typeface="ＭＳ Ｐゴシック" pitchFamily="24" charset="-128"/>
              </a:rPr>
              <a:t>When the IO protocol of this block freezes, it is expected other blocks do the same</a:t>
            </a:r>
          </a:p>
          <a:p>
            <a:pPr marL="1257300" lvl="2" indent="-342900" defTabSz="914400">
              <a:spcBef>
                <a:spcPct val="20000"/>
              </a:spcBef>
              <a:buFont typeface="Arial" pitchFamily="34" charset="0"/>
              <a:buChar char="−"/>
            </a:pPr>
            <a:r>
              <a:rPr lang="en-US" sz="1600" dirty="0">
                <a:solidFill>
                  <a:srgbClr val="0C0C0C"/>
                </a:solidFill>
                <a:latin typeface="Arial"/>
                <a:ea typeface="ＭＳ Ｐゴシック" pitchFamily="24" charset="-128"/>
                <a:cs typeface="ＭＳ Ｐゴシック" pitchFamily="24" charset="-128"/>
              </a:rPr>
              <a:t>Else a valid output may be read multiple times</a:t>
            </a:r>
          </a:p>
        </p:txBody>
      </p:sp>
      <p:sp>
        <p:nvSpPr>
          <p:cNvPr id="17"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11</a:t>
            </a:fld>
            <a:endParaRPr lang="en-US" sz="1000" dirty="0">
              <a:solidFill>
                <a:srgbClr val="FFFFFF"/>
              </a:solidFill>
              <a:latin typeface="Arial" charset="0"/>
              <a:ea typeface="ＭＳ Ｐゴシック" pitchFamily="34" charset="-128"/>
              <a:cs typeface="Arial" charset="0"/>
            </a:endParaRPr>
          </a:p>
        </p:txBody>
      </p:sp>
      <p:sp>
        <p:nvSpPr>
          <p:cNvPr id="18" name="TextBox 17">
            <a:extLst>
              <a:ext uri="{FF2B5EF4-FFF2-40B4-BE49-F238E27FC236}">
                <a16:creationId xmlns:a16="http://schemas.microsoft.com/office/drawing/2014/main" id="{A2A29EC7-3C80-4558-A527-59CDA618B162}"/>
              </a:ext>
            </a:extLst>
          </p:cNvPr>
          <p:cNvSpPr txBox="1"/>
          <p:nvPr/>
        </p:nvSpPr>
        <p:spPr>
          <a:xfrm>
            <a:off x="966328" y="2157670"/>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19" name="Rectangle 18">
            <a:extLst>
              <a:ext uri="{FF2B5EF4-FFF2-40B4-BE49-F238E27FC236}">
                <a16:creationId xmlns:a16="http://schemas.microsoft.com/office/drawing/2014/main" id="{8F694974-2EE0-44D9-B432-D5F5FCBF43E1}"/>
              </a:ext>
            </a:extLst>
          </p:cNvPr>
          <p:cNvSpPr/>
          <p:nvPr/>
        </p:nvSpPr>
        <p:spPr>
          <a:xfrm>
            <a:off x="1879458" y="3962401"/>
            <a:ext cx="2155982" cy="23085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20" name="TextBox 19">
            <a:extLst>
              <a:ext uri="{FF2B5EF4-FFF2-40B4-BE49-F238E27FC236}">
                <a16:creationId xmlns:a16="http://schemas.microsoft.com/office/drawing/2014/main" id="{BFFE984B-91BF-4F37-82EB-F4CEC7CA25E0}"/>
              </a:ext>
            </a:extLst>
          </p:cNvPr>
          <p:cNvSpPr txBox="1"/>
          <p:nvPr/>
        </p:nvSpPr>
        <p:spPr>
          <a:xfrm>
            <a:off x="2622095" y="36645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21" name="Down Arrow 112">
            <a:extLst>
              <a:ext uri="{FF2B5EF4-FFF2-40B4-BE49-F238E27FC236}">
                <a16:creationId xmlns:a16="http://schemas.microsoft.com/office/drawing/2014/main" id="{83BA9E47-A957-4979-A591-EDB68801404C}"/>
              </a:ext>
            </a:extLst>
          </p:cNvPr>
          <p:cNvSpPr/>
          <p:nvPr/>
        </p:nvSpPr>
        <p:spPr>
          <a:xfrm>
            <a:off x="1324681" y="3540252"/>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
        <p:nvSpPr>
          <p:cNvPr id="22" name="TextBox 21">
            <a:extLst>
              <a:ext uri="{FF2B5EF4-FFF2-40B4-BE49-F238E27FC236}">
                <a16:creationId xmlns:a16="http://schemas.microsoft.com/office/drawing/2014/main" id="{5710CE99-6C47-4183-8F5D-41CCB506021F}"/>
              </a:ext>
            </a:extLst>
          </p:cNvPr>
          <p:cNvSpPr txBox="1"/>
          <p:nvPr/>
        </p:nvSpPr>
        <p:spPr>
          <a:xfrm>
            <a:off x="1308697" y="5748219"/>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ap_clk</a:t>
            </a:r>
          </a:p>
        </p:txBody>
      </p:sp>
      <p:cxnSp>
        <p:nvCxnSpPr>
          <p:cNvPr id="23" name="Straight Arrow Connector 22">
            <a:extLst>
              <a:ext uri="{FF2B5EF4-FFF2-40B4-BE49-F238E27FC236}">
                <a16:creationId xmlns:a16="http://schemas.microsoft.com/office/drawing/2014/main" id="{4A00F539-995B-46D0-B657-9DCDA8AABFCF}"/>
              </a:ext>
            </a:extLst>
          </p:cNvPr>
          <p:cNvCxnSpPr/>
          <p:nvPr/>
        </p:nvCxnSpPr>
        <p:spPr>
          <a:xfrm>
            <a:off x="1887808" y="586343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24" name="TextBox 23">
            <a:extLst>
              <a:ext uri="{FF2B5EF4-FFF2-40B4-BE49-F238E27FC236}">
                <a16:creationId xmlns:a16="http://schemas.microsoft.com/office/drawing/2014/main" id="{D1FF23FD-BA2C-4E12-93BB-08A210BDAAD8}"/>
              </a:ext>
            </a:extLst>
          </p:cNvPr>
          <p:cNvSpPr txBox="1"/>
          <p:nvPr/>
        </p:nvSpPr>
        <p:spPr>
          <a:xfrm>
            <a:off x="1323125" y="5925325"/>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ap_rst</a:t>
            </a:r>
          </a:p>
        </p:txBody>
      </p:sp>
      <p:cxnSp>
        <p:nvCxnSpPr>
          <p:cNvPr id="25" name="Straight Arrow Connector 24">
            <a:extLst>
              <a:ext uri="{FF2B5EF4-FFF2-40B4-BE49-F238E27FC236}">
                <a16:creationId xmlns:a16="http://schemas.microsoft.com/office/drawing/2014/main" id="{34F99607-8EFF-472D-B2B0-99A94BE9346E}"/>
              </a:ext>
            </a:extLst>
          </p:cNvPr>
          <p:cNvCxnSpPr/>
          <p:nvPr/>
        </p:nvCxnSpPr>
        <p:spPr>
          <a:xfrm>
            <a:off x="1887808" y="604053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26" name="TextBox 25">
            <a:extLst>
              <a:ext uri="{FF2B5EF4-FFF2-40B4-BE49-F238E27FC236}">
                <a16:creationId xmlns:a16="http://schemas.microsoft.com/office/drawing/2014/main" id="{E614D5CB-C516-422C-BBCD-1B1717C887BE}"/>
              </a:ext>
            </a:extLst>
          </p:cNvPr>
          <p:cNvSpPr txBox="1"/>
          <p:nvPr/>
        </p:nvSpPr>
        <p:spPr>
          <a:xfrm>
            <a:off x="1320167" y="6093864"/>
            <a:ext cx="56778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ap_ce</a:t>
            </a:r>
          </a:p>
        </p:txBody>
      </p:sp>
      <p:cxnSp>
        <p:nvCxnSpPr>
          <p:cNvPr id="27" name="Straight Arrow Connector 26">
            <a:extLst>
              <a:ext uri="{FF2B5EF4-FFF2-40B4-BE49-F238E27FC236}">
                <a16:creationId xmlns:a16="http://schemas.microsoft.com/office/drawing/2014/main" id="{D3E3B72B-CB28-409C-BA9E-6DEBA43389FC}"/>
              </a:ext>
            </a:extLst>
          </p:cNvPr>
          <p:cNvCxnSpPr/>
          <p:nvPr/>
        </p:nvCxnSpPr>
        <p:spPr>
          <a:xfrm>
            <a:off x="1887808" y="620907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Optional IO : Function Arguments</a:t>
            </a:r>
          </a:p>
        </p:txBody>
      </p:sp>
      <p:sp>
        <p:nvSpPr>
          <p:cNvPr id="4" name="Slide Number Placeholder 3"/>
          <p:cNvSpPr>
            <a:spLocks noGrp="1"/>
          </p:cNvSpPr>
          <p:nvPr>
            <p:ph type="sldNum" sz="quarter" idx="10"/>
          </p:nvPr>
        </p:nvSpPr>
        <p:spPr>
          <a:xfrm>
            <a:off x="579121" y="6325606"/>
            <a:ext cx="1902822" cy="365125"/>
          </a:xfrm>
        </p:spPr>
        <p:txBody>
          <a:bodyPr/>
          <a:lstStyle/>
          <a:p>
            <a:pPr>
              <a:defRPr/>
            </a:pPr>
            <a:r>
              <a:rPr lang="en-US" dirty="0"/>
              <a:t>IO Level Protocols 22- </a:t>
            </a:r>
            <a:fld id="{060BD193-E118-4B16-863C-C8C12C675E3E}" type="slidenum">
              <a:rPr lang="en-US" smtClean="0"/>
              <a:pPr>
                <a:defRPr/>
              </a:pPr>
              <a:t>12</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114" name="Content Placeholder 2"/>
          <p:cNvSpPr txBox="1">
            <a:spLocks/>
          </p:cNvSpPr>
          <p:nvPr/>
        </p:nvSpPr>
        <p:spPr bwMode="auto">
          <a:xfrm>
            <a:off x="6039964" y="1278320"/>
            <a:ext cx="5533725" cy="4360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Function Arguments</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Synthesized into input and/or output data ports</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Function Return</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Any return is synthesized into an output port called ap_return</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Pointers </a:t>
            </a:r>
            <a:r>
              <a:rPr lang="en-US" sz="1600" b="1" dirty="0">
                <a:solidFill>
                  <a:srgbClr val="008CA8"/>
                </a:solidFill>
                <a:ea typeface="ＭＳ Ｐゴシック" pitchFamily="24" charset="-128"/>
                <a:cs typeface="ＭＳ Ｐゴシック" pitchFamily="24" charset="-128"/>
              </a:rPr>
              <a:t>(&amp; C++ References)</a:t>
            </a:r>
            <a:endParaRPr lang="en-US" sz="2000" b="1" dirty="0">
              <a:solidFill>
                <a:srgbClr val="008CA8"/>
              </a:solidFill>
              <a:ea typeface="ＭＳ Ｐゴシック" pitchFamily="24" charset="-128"/>
              <a:cs typeface="ＭＳ Ｐゴシック" pitchFamily="24" charset="-128"/>
            </a:endParaRP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Can be read from and written to</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Separate input and output ports for pointer reads and writes</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Arrays </a:t>
            </a:r>
            <a:r>
              <a:rPr lang="en-US" sz="1600" b="1" dirty="0">
                <a:solidFill>
                  <a:srgbClr val="008CA8"/>
                </a:solidFill>
                <a:ea typeface="ＭＳ Ｐゴシック" pitchFamily="24" charset="-128"/>
                <a:cs typeface="ＭＳ Ｐゴシック" pitchFamily="24" charset="-128"/>
              </a:rPr>
              <a:t>(not shown here)</a:t>
            </a:r>
            <a:endParaRPr lang="en-US" sz="2000" b="1" dirty="0">
              <a:solidFill>
                <a:srgbClr val="008CA8"/>
              </a:solidFill>
              <a:ea typeface="ＭＳ Ｐゴシック" pitchFamily="24" charset="-128"/>
              <a:cs typeface="ＭＳ Ｐゴシック" pitchFamily="24" charset="-128"/>
            </a:endParaRP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Like pointers can be synthesized into read and/or write ports</a:t>
            </a:r>
          </a:p>
        </p:txBody>
      </p:sp>
      <p:sp>
        <p:nvSpPr>
          <p:cNvPr id="29" name="Rectangle 28">
            <a:extLst>
              <a:ext uri="{FF2B5EF4-FFF2-40B4-BE49-F238E27FC236}">
                <a16:creationId xmlns:a16="http://schemas.microsoft.com/office/drawing/2014/main" id="{A1A77A8D-107F-478C-8D3B-9D02A75C13C8}"/>
              </a:ext>
            </a:extLst>
          </p:cNvPr>
          <p:cNvSpPr/>
          <p:nvPr/>
        </p:nvSpPr>
        <p:spPr>
          <a:xfrm>
            <a:off x="2196958" y="3975101"/>
            <a:ext cx="2155982" cy="22958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0" name="TextBox 29">
            <a:extLst>
              <a:ext uri="{FF2B5EF4-FFF2-40B4-BE49-F238E27FC236}">
                <a16:creationId xmlns:a16="http://schemas.microsoft.com/office/drawing/2014/main" id="{35DD2B4E-4DAD-4BAF-AD6C-C947C8BCB08F}"/>
              </a:ext>
            </a:extLst>
          </p:cNvPr>
          <p:cNvSpPr txBox="1"/>
          <p:nvPr/>
        </p:nvSpPr>
        <p:spPr>
          <a:xfrm>
            <a:off x="2939595" y="39947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33" name="TextBox 32">
            <a:extLst>
              <a:ext uri="{FF2B5EF4-FFF2-40B4-BE49-F238E27FC236}">
                <a16:creationId xmlns:a16="http://schemas.microsoft.com/office/drawing/2014/main" id="{AE12A62E-AF4F-407B-8FDA-903A42424615}"/>
              </a:ext>
            </a:extLst>
          </p:cNvPr>
          <p:cNvSpPr txBox="1"/>
          <p:nvPr/>
        </p:nvSpPr>
        <p:spPr>
          <a:xfrm>
            <a:off x="4309643" y="5124928"/>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sum_dataout</a:t>
            </a:r>
          </a:p>
        </p:txBody>
      </p:sp>
      <p:sp>
        <p:nvSpPr>
          <p:cNvPr id="34" name="TextBox 33">
            <a:extLst>
              <a:ext uri="{FF2B5EF4-FFF2-40B4-BE49-F238E27FC236}">
                <a16:creationId xmlns:a16="http://schemas.microsoft.com/office/drawing/2014/main" id="{0B4F4900-EA06-4E33-B504-BC9D4F39F868}"/>
              </a:ext>
            </a:extLst>
          </p:cNvPr>
          <p:cNvSpPr txBox="1"/>
          <p:nvPr/>
        </p:nvSpPr>
        <p:spPr>
          <a:xfrm>
            <a:off x="1862922" y="4205911"/>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35" name="TextBox 34">
            <a:extLst>
              <a:ext uri="{FF2B5EF4-FFF2-40B4-BE49-F238E27FC236}">
                <a16:creationId xmlns:a16="http://schemas.microsoft.com/office/drawing/2014/main" id="{E57DAB8A-A537-44B0-84C7-0F594B41F4DF}"/>
              </a:ext>
            </a:extLst>
          </p:cNvPr>
          <p:cNvSpPr txBox="1"/>
          <p:nvPr/>
        </p:nvSpPr>
        <p:spPr>
          <a:xfrm>
            <a:off x="1862922" y="4654136"/>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a:t>
            </a:r>
          </a:p>
        </p:txBody>
      </p:sp>
      <p:cxnSp>
        <p:nvCxnSpPr>
          <p:cNvPr id="36" name="Straight Arrow Connector 35">
            <a:extLst>
              <a:ext uri="{FF2B5EF4-FFF2-40B4-BE49-F238E27FC236}">
                <a16:creationId xmlns:a16="http://schemas.microsoft.com/office/drawing/2014/main" id="{7D7A2DA7-9F3D-4EA4-BD0C-6D92AD6D0A17}"/>
              </a:ext>
            </a:extLst>
          </p:cNvPr>
          <p:cNvCxnSpPr/>
          <p:nvPr/>
        </p:nvCxnSpPr>
        <p:spPr>
          <a:xfrm>
            <a:off x="2190357" y="432112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7" name="Straight Arrow Connector 36">
            <a:extLst>
              <a:ext uri="{FF2B5EF4-FFF2-40B4-BE49-F238E27FC236}">
                <a16:creationId xmlns:a16="http://schemas.microsoft.com/office/drawing/2014/main" id="{47810ABB-D412-4CB7-B6C4-D6EA990E88C0}"/>
              </a:ext>
            </a:extLst>
          </p:cNvPr>
          <p:cNvCxnSpPr/>
          <p:nvPr/>
        </p:nvCxnSpPr>
        <p:spPr>
          <a:xfrm>
            <a:off x="2198816" y="479283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8" name="Straight Arrow Connector 37">
            <a:extLst>
              <a:ext uri="{FF2B5EF4-FFF2-40B4-BE49-F238E27FC236}">
                <a16:creationId xmlns:a16="http://schemas.microsoft.com/office/drawing/2014/main" id="{E83BBA03-5FD5-48EB-81CD-F75C6833B486}"/>
              </a:ext>
            </a:extLst>
          </p:cNvPr>
          <p:cNvCxnSpPr/>
          <p:nvPr/>
        </p:nvCxnSpPr>
        <p:spPr>
          <a:xfrm>
            <a:off x="3939390" y="527854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9" name="TextBox 38">
            <a:extLst>
              <a:ext uri="{FF2B5EF4-FFF2-40B4-BE49-F238E27FC236}">
                <a16:creationId xmlns:a16="http://schemas.microsoft.com/office/drawing/2014/main" id="{24C0AAEC-4E2F-4626-940B-88777A37BA40}"/>
              </a:ext>
            </a:extLst>
          </p:cNvPr>
          <p:cNvSpPr txBox="1"/>
          <p:nvPr/>
        </p:nvSpPr>
        <p:spPr>
          <a:xfrm>
            <a:off x="4326550" y="4195575"/>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ap_return</a:t>
            </a:r>
          </a:p>
        </p:txBody>
      </p:sp>
      <p:cxnSp>
        <p:nvCxnSpPr>
          <p:cNvPr id="40" name="Straight Arrow Connector 39">
            <a:extLst>
              <a:ext uri="{FF2B5EF4-FFF2-40B4-BE49-F238E27FC236}">
                <a16:creationId xmlns:a16="http://schemas.microsoft.com/office/drawing/2014/main" id="{0AD6B949-50EE-42C0-9246-FBDCAC719A74}"/>
              </a:ext>
            </a:extLst>
          </p:cNvPr>
          <p:cNvCxnSpPr/>
          <p:nvPr/>
        </p:nvCxnSpPr>
        <p:spPr>
          <a:xfrm>
            <a:off x="3943394" y="431079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ECF9E6C8-FD77-4837-ADDD-35A3A63577FE}"/>
              </a:ext>
            </a:extLst>
          </p:cNvPr>
          <p:cNvSpPr txBox="1"/>
          <p:nvPr/>
        </p:nvSpPr>
        <p:spPr>
          <a:xfrm>
            <a:off x="1316742" y="5163333"/>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sum_datain</a:t>
            </a:r>
          </a:p>
        </p:txBody>
      </p:sp>
      <p:cxnSp>
        <p:nvCxnSpPr>
          <p:cNvPr id="42" name="Straight Arrow Connector 41">
            <a:extLst>
              <a:ext uri="{FF2B5EF4-FFF2-40B4-BE49-F238E27FC236}">
                <a16:creationId xmlns:a16="http://schemas.microsoft.com/office/drawing/2014/main" id="{3555B462-5CE8-4685-AE2C-384468F7233D}"/>
              </a:ext>
            </a:extLst>
          </p:cNvPr>
          <p:cNvCxnSpPr/>
          <p:nvPr/>
        </p:nvCxnSpPr>
        <p:spPr>
          <a:xfrm>
            <a:off x="2198816" y="527854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3" name="TextBox 42">
            <a:extLst>
              <a:ext uri="{FF2B5EF4-FFF2-40B4-BE49-F238E27FC236}">
                <a16:creationId xmlns:a16="http://schemas.microsoft.com/office/drawing/2014/main" id="{B418CDA7-ED58-4AEE-A276-5A823FAE0E9F}"/>
              </a:ext>
            </a:extLst>
          </p:cNvPr>
          <p:cNvSpPr txBox="1"/>
          <p:nvPr/>
        </p:nvSpPr>
        <p:spPr>
          <a:xfrm>
            <a:off x="1626197" y="5748219"/>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FFFFFF">
                    <a:lumMod val="65000"/>
                  </a:srgbClr>
                </a:solidFill>
              </a:rPr>
              <a:t>ap_clk</a:t>
            </a:r>
          </a:p>
        </p:txBody>
      </p:sp>
      <p:cxnSp>
        <p:nvCxnSpPr>
          <p:cNvPr id="44" name="Straight Arrow Connector 43">
            <a:extLst>
              <a:ext uri="{FF2B5EF4-FFF2-40B4-BE49-F238E27FC236}">
                <a16:creationId xmlns:a16="http://schemas.microsoft.com/office/drawing/2014/main" id="{C6877313-31BF-4839-A148-E10F545F7081}"/>
              </a:ext>
            </a:extLst>
          </p:cNvPr>
          <p:cNvCxnSpPr/>
          <p:nvPr/>
        </p:nvCxnSpPr>
        <p:spPr>
          <a:xfrm>
            <a:off x="2205308" y="5863433"/>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5" name="TextBox 44">
            <a:extLst>
              <a:ext uri="{FF2B5EF4-FFF2-40B4-BE49-F238E27FC236}">
                <a16:creationId xmlns:a16="http://schemas.microsoft.com/office/drawing/2014/main" id="{0B8D3954-3579-49FD-BCE1-BF6E2AA20E01}"/>
              </a:ext>
            </a:extLst>
          </p:cNvPr>
          <p:cNvSpPr txBox="1"/>
          <p:nvPr/>
        </p:nvSpPr>
        <p:spPr>
          <a:xfrm>
            <a:off x="1640625" y="5925325"/>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FFFFFF">
                    <a:lumMod val="65000"/>
                  </a:srgbClr>
                </a:solidFill>
              </a:rPr>
              <a:t>ap_rst</a:t>
            </a:r>
          </a:p>
        </p:txBody>
      </p:sp>
      <p:cxnSp>
        <p:nvCxnSpPr>
          <p:cNvPr id="46" name="Straight Arrow Connector 45">
            <a:extLst>
              <a:ext uri="{FF2B5EF4-FFF2-40B4-BE49-F238E27FC236}">
                <a16:creationId xmlns:a16="http://schemas.microsoft.com/office/drawing/2014/main" id="{B67FB1AF-DCC3-4EF5-9BFF-369450F94C30}"/>
              </a:ext>
            </a:extLst>
          </p:cNvPr>
          <p:cNvCxnSpPr/>
          <p:nvPr/>
        </p:nvCxnSpPr>
        <p:spPr>
          <a:xfrm>
            <a:off x="2205308" y="604053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2DFAA563-EC6C-45A0-8FD8-FA5A1C1EDD3A}"/>
              </a:ext>
            </a:extLst>
          </p:cNvPr>
          <p:cNvSpPr txBox="1"/>
          <p:nvPr/>
        </p:nvSpPr>
        <p:spPr>
          <a:xfrm>
            <a:off x="1220328" y="2157670"/>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48" name="TextBox 47">
            <a:extLst>
              <a:ext uri="{FF2B5EF4-FFF2-40B4-BE49-F238E27FC236}">
                <a16:creationId xmlns:a16="http://schemas.microsoft.com/office/drawing/2014/main" id="{7E10CE58-E247-4111-99C5-CB5819A30C4A}"/>
              </a:ext>
            </a:extLst>
          </p:cNvPr>
          <p:cNvSpPr txBox="1"/>
          <p:nvPr/>
        </p:nvSpPr>
        <p:spPr>
          <a:xfrm>
            <a:off x="2876095" y="36645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49" name="Down Arrow 27">
            <a:extLst>
              <a:ext uri="{FF2B5EF4-FFF2-40B4-BE49-F238E27FC236}">
                <a16:creationId xmlns:a16="http://schemas.microsoft.com/office/drawing/2014/main" id="{9A43C851-BDCD-4903-AFC4-144B8065ADAA}"/>
              </a:ext>
            </a:extLst>
          </p:cNvPr>
          <p:cNvSpPr/>
          <p:nvPr/>
        </p:nvSpPr>
        <p:spPr>
          <a:xfrm>
            <a:off x="1578681" y="3540252"/>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highlight>
                  <a:srgbClr val="FFFF00"/>
                </a:highlight>
              </a:rPr>
              <a:t>Vitis</a:t>
            </a:r>
            <a:r>
              <a:rPr lang="en-US" dirty="0"/>
              <a:t> HLS Optional IO : Function Arguments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13</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114" name="Content Placeholder 2"/>
          <p:cNvSpPr txBox="1">
            <a:spLocks/>
          </p:cNvSpPr>
          <p:nvPr/>
        </p:nvSpPr>
        <p:spPr bwMode="auto">
          <a:xfrm>
            <a:off x="6039964" y="1278320"/>
            <a:ext cx="5533725" cy="4360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Function Arguments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Synthesized into </a:t>
            </a:r>
            <a:r>
              <a:rPr lang="en-US" dirty="0">
                <a:solidFill>
                  <a:srgbClr val="0C0C0C"/>
                </a:solidFill>
                <a:highlight>
                  <a:srgbClr val="FFFF00"/>
                </a:highlight>
                <a:latin typeface="Arial"/>
                <a:ea typeface="ＭＳ Ｐゴシック" pitchFamily="24" charset="-128"/>
                <a:cs typeface="ＭＳ Ｐゴシック" pitchFamily="24" charset="-128"/>
              </a:rPr>
              <a:t>input and/or output </a:t>
            </a:r>
            <a:r>
              <a:rPr lang="en-US" dirty="0">
                <a:solidFill>
                  <a:srgbClr val="0C0C0C"/>
                </a:solidFill>
                <a:latin typeface="Arial"/>
                <a:ea typeface="ＭＳ Ｐゴシック" pitchFamily="24" charset="-128"/>
                <a:cs typeface="ＭＳ Ｐゴシック" pitchFamily="24" charset="-128"/>
              </a:rPr>
              <a:t>data ports</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Function Return</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Any return is synthesized into an output port called ap_return</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Pointers </a:t>
            </a:r>
            <a:r>
              <a:rPr lang="en-US" sz="1600" b="1" dirty="0">
                <a:solidFill>
                  <a:srgbClr val="008CA8"/>
                </a:solidFill>
                <a:latin typeface="Arial"/>
                <a:ea typeface="ＭＳ Ｐゴシック" pitchFamily="24" charset="-128"/>
                <a:cs typeface="ＭＳ Ｐゴシック" pitchFamily="24" charset="-128"/>
              </a:rPr>
              <a:t>(&amp; C++ References)</a:t>
            </a:r>
            <a:endParaRPr lang="en-US" sz="2000" b="1" dirty="0">
              <a:solidFill>
                <a:srgbClr val="008CA8"/>
              </a:solidFill>
              <a:latin typeface="Arial"/>
              <a:ea typeface="ＭＳ Ｐゴシック" pitchFamily="24" charset="-128"/>
              <a:cs typeface="ＭＳ Ｐゴシック" pitchFamily="24" charset="-128"/>
            </a:endParaRP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Can be read from and written to</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Separate input and output ports for pointer reads and writes</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Arrays </a:t>
            </a:r>
            <a:r>
              <a:rPr lang="en-US" sz="1600" b="1" dirty="0">
                <a:solidFill>
                  <a:srgbClr val="008CA8"/>
                </a:solidFill>
                <a:latin typeface="Arial"/>
                <a:ea typeface="ＭＳ Ｐゴシック" pitchFamily="24" charset="-128"/>
                <a:cs typeface="ＭＳ Ｐゴシック" pitchFamily="24" charset="-128"/>
              </a:rPr>
              <a:t>(not shown here)</a:t>
            </a:r>
            <a:endParaRPr lang="en-US" sz="2000" b="1" dirty="0">
              <a:solidFill>
                <a:srgbClr val="008CA8"/>
              </a:solidFill>
              <a:latin typeface="Arial"/>
              <a:ea typeface="ＭＳ Ｐゴシック" pitchFamily="24" charset="-128"/>
              <a:cs typeface="ＭＳ Ｐゴシック" pitchFamily="24" charset="-128"/>
            </a:endParaRP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Like pointers can be synthesized into read and/or write ports</a:t>
            </a:r>
          </a:p>
        </p:txBody>
      </p:sp>
      <p:sp>
        <p:nvSpPr>
          <p:cNvPr id="25"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13</a:t>
            </a:fld>
            <a:endParaRPr lang="en-US" sz="1000" dirty="0">
              <a:solidFill>
                <a:srgbClr val="FFFFFF"/>
              </a:solidFill>
              <a:latin typeface="Arial" charset="0"/>
              <a:ea typeface="ＭＳ Ｐゴシック" pitchFamily="34" charset="-128"/>
              <a:cs typeface="Arial" charset="0"/>
            </a:endParaRPr>
          </a:p>
        </p:txBody>
      </p:sp>
      <p:sp>
        <p:nvSpPr>
          <p:cNvPr id="29" name="Rectangle 28">
            <a:extLst>
              <a:ext uri="{FF2B5EF4-FFF2-40B4-BE49-F238E27FC236}">
                <a16:creationId xmlns:a16="http://schemas.microsoft.com/office/drawing/2014/main" id="{A1A77A8D-107F-478C-8D3B-9D02A75C13C8}"/>
              </a:ext>
            </a:extLst>
          </p:cNvPr>
          <p:cNvSpPr/>
          <p:nvPr/>
        </p:nvSpPr>
        <p:spPr>
          <a:xfrm>
            <a:off x="2196958" y="3975101"/>
            <a:ext cx="2155982" cy="22958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0" name="TextBox 29">
            <a:extLst>
              <a:ext uri="{FF2B5EF4-FFF2-40B4-BE49-F238E27FC236}">
                <a16:creationId xmlns:a16="http://schemas.microsoft.com/office/drawing/2014/main" id="{35DD2B4E-4DAD-4BAF-AD6C-C947C8BCB08F}"/>
              </a:ext>
            </a:extLst>
          </p:cNvPr>
          <p:cNvSpPr txBox="1"/>
          <p:nvPr/>
        </p:nvSpPr>
        <p:spPr>
          <a:xfrm>
            <a:off x="2939595" y="39947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33" name="TextBox 32">
            <a:extLst>
              <a:ext uri="{FF2B5EF4-FFF2-40B4-BE49-F238E27FC236}">
                <a16:creationId xmlns:a16="http://schemas.microsoft.com/office/drawing/2014/main" id="{AE12A62E-AF4F-407B-8FDA-903A42424615}"/>
              </a:ext>
            </a:extLst>
          </p:cNvPr>
          <p:cNvSpPr txBox="1"/>
          <p:nvPr/>
        </p:nvSpPr>
        <p:spPr>
          <a:xfrm>
            <a:off x="4309643" y="5124928"/>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sum_dataout</a:t>
            </a:r>
          </a:p>
        </p:txBody>
      </p:sp>
      <p:sp>
        <p:nvSpPr>
          <p:cNvPr id="34" name="TextBox 33">
            <a:extLst>
              <a:ext uri="{FF2B5EF4-FFF2-40B4-BE49-F238E27FC236}">
                <a16:creationId xmlns:a16="http://schemas.microsoft.com/office/drawing/2014/main" id="{0B4F4900-EA06-4E33-B504-BC9D4F39F868}"/>
              </a:ext>
            </a:extLst>
          </p:cNvPr>
          <p:cNvSpPr txBox="1"/>
          <p:nvPr/>
        </p:nvSpPr>
        <p:spPr>
          <a:xfrm>
            <a:off x="1862922" y="4205911"/>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in1</a:t>
            </a:r>
          </a:p>
        </p:txBody>
      </p:sp>
      <p:sp>
        <p:nvSpPr>
          <p:cNvPr id="35" name="TextBox 34">
            <a:extLst>
              <a:ext uri="{FF2B5EF4-FFF2-40B4-BE49-F238E27FC236}">
                <a16:creationId xmlns:a16="http://schemas.microsoft.com/office/drawing/2014/main" id="{E57DAB8A-A537-44B0-84C7-0F594B41F4DF}"/>
              </a:ext>
            </a:extLst>
          </p:cNvPr>
          <p:cNvSpPr txBox="1"/>
          <p:nvPr/>
        </p:nvSpPr>
        <p:spPr>
          <a:xfrm>
            <a:off x="1862922" y="4654136"/>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in2</a:t>
            </a:r>
          </a:p>
        </p:txBody>
      </p:sp>
      <p:cxnSp>
        <p:nvCxnSpPr>
          <p:cNvPr id="36" name="Straight Arrow Connector 35">
            <a:extLst>
              <a:ext uri="{FF2B5EF4-FFF2-40B4-BE49-F238E27FC236}">
                <a16:creationId xmlns:a16="http://schemas.microsoft.com/office/drawing/2014/main" id="{7D7A2DA7-9F3D-4EA4-BD0C-6D92AD6D0A17}"/>
              </a:ext>
            </a:extLst>
          </p:cNvPr>
          <p:cNvCxnSpPr/>
          <p:nvPr/>
        </p:nvCxnSpPr>
        <p:spPr>
          <a:xfrm>
            <a:off x="2190357" y="432112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7" name="Straight Arrow Connector 36">
            <a:extLst>
              <a:ext uri="{FF2B5EF4-FFF2-40B4-BE49-F238E27FC236}">
                <a16:creationId xmlns:a16="http://schemas.microsoft.com/office/drawing/2014/main" id="{47810ABB-D412-4CB7-B6C4-D6EA990E88C0}"/>
              </a:ext>
            </a:extLst>
          </p:cNvPr>
          <p:cNvCxnSpPr/>
          <p:nvPr/>
        </p:nvCxnSpPr>
        <p:spPr>
          <a:xfrm>
            <a:off x="2198816" y="479283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8" name="Straight Arrow Connector 37">
            <a:extLst>
              <a:ext uri="{FF2B5EF4-FFF2-40B4-BE49-F238E27FC236}">
                <a16:creationId xmlns:a16="http://schemas.microsoft.com/office/drawing/2014/main" id="{E83BBA03-5FD5-48EB-81CD-F75C6833B486}"/>
              </a:ext>
            </a:extLst>
          </p:cNvPr>
          <p:cNvCxnSpPr/>
          <p:nvPr/>
        </p:nvCxnSpPr>
        <p:spPr>
          <a:xfrm>
            <a:off x="3939390" y="527854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9" name="TextBox 38">
            <a:extLst>
              <a:ext uri="{FF2B5EF4-FFF2-40B4-BE49-F238E27FC236}">
                <a16:creationId xmlns:a16="http://schemas.microsoft.com/office/drawing/2014/main" id="{24C0AAEC-4E2F-4626-940B-88777A37BA40}"/>
              </a:ext>
            </a:extLst>
          </p:cNvPr>
          <p:cNvSpPr txBox="1"/>
          <p:nvPr/>
        </p:nvSpPr>
        <p:spPr>
          <a:xfrm>
            <a:off x="4326550" y="4195575"/>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ap_return</a:t>
            </a:r>
          </a:p>
        </p:txBody>
      </p:sp>
      <p:cxnSp>
        <p:nvCxnSpPr>
          <p:cNvPr id="40" name="Straight Arrow Connector 39">
            <a:extLst>
              <a:ext uri="{FF2B5EF4-FFF2-40B4-BE49-F238E27FC236}">
                <a16:creationId xmlns:a16="http://schemas.microsoft.com/office/drawing/2014/main" id="{0AD6B949-50EE-42C0-9246-FBDCAC719A74}"/>
              </a:ext>
            </a:extLst>
          </p:cNvPr>
          <p:cNvCxnSpPr/>
          <p:nvPr/>
        </p:nvCxnSpPr>
        <p:spPr>
          <a:xfrm>
            <a:off x="3943394" y="431079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ECF9E6C8-FD77-4837-ADDD-35A3A63577FE}"/>
              </a:ext>
            </a:extLst>
          </p:cNvPr>
          <p:cNvSpPr txBox="1"/>
          <p:nvPr/>
        </p:nvSpPr>
        <p:spPr>
          <a:xfrm>
            <a:off x="1316742" y="5163333"/>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sum_datain</a:t>
            </a:r>
          </a:p>
        </p:txBody>
      </p:sp>
      <p:cxnSp>
        <p:nvCxnSpPr>
          <p:cNvPr id="42" name="Straight Arrow Connector 41">
            <a:extLst>
              <a:ext uri="{FF2B5EF4-FFF2-40B4-BE49-F238E27FC236}">
                <a16:creationId xmlns:a16="http://schemas.microsoft.com/office/drawing/2014/main" id="{3555B462-5CE8-4685-AE2C-384468F7233D}"/>
              </a:ext>
            </a:extLst>
          </p:cNvPr>
          <p:cNvCxnSpPr/>
          <p:nvPr/>
        </p:nvCxnSpPr>
        <p:spPr>
          <a:xfrm>
            <a:off x="2198816" y="527854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3" name="TextBox 42">
            <a:extLst>
              <a:ext uri="{FF2B5EF4-FFF2-40B4-BE49-F238E27FC236}">
                <a16:creationId xmlns:a16="http://schemas.microsoft.com/office/drawing/2014/main" id="{B418CDA7-ED58-4AEE-A276-5A823FAE0E9F}"/>
              </a:ext>
            </a:extLst>
          </p:cNvPr>
          <p:cNvSpPr txBox="1"/>
          <p:nvPr/>
        </p:nvSpPr>
        <p:spPr>
          <a:xfrm>
            <a:off x="1626197" y="5748219"/>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FFFFFF">
                    <a:lumMod val="65000"/>
                  </a:srgbClr>
                </a:solidFill>
                <a:latin typeface="Arial"/>
              </a:rPr>
              <a:t>ap_clk</a:t>
            </a:r>
          </a:p>
        </p:txBody>
      </p:sp>
      <p:cxnSp>
        <p:nvCxnSpPr>
          <p:cNvPr id="44" name="Straight Arrow Connector 43">
            <a:extLst>
              <a:ext uri="{FF2B5EF4-FFF2-40B4-BE49-F238E27FC236}">
                <a16:creationId xmlns:a16="http://schemas.microsoft.com/office/drawing/2014/main" id="{C6877313-31BF-4839-A148-E10F545F7081}"/>
              </a:ext>
            </a:extLst>
          </p:cNvPr>
          <p:cNvCxnSpPr/>
          <p:nvPr/>
        </p:nvCxnSpPr>
        <p:spPr>
          <a:xfrm>
            <a:off x="2205308" y="5863433"/>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5" name="TextBox 44">
            <a:extLst>
              <a:ext uri="{FF2B5EF4-FFF2-40B4-BE49-F238E27FC236}">
                <a16:creationId xmlns:a16="http://schemas.microsoft.com/office/drawing/2014/main" id="{0B8D3954-3579-49FD-BCE1-BF6E2AA20E01}"/>
              </a:ext>
            </a:extLst>
          </p:cNvPr>
          <p:cNvSpPr txBox="1"/>
          <p:nvPr/>
        </p:nvSpPr>
        <p:spPr>
          <a:xfrm>
            <a:off x="1640625" y="5925325"/>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a:solidFill>
                  <a:srgbClr val="FFFFFF">
                    <a:lumMod val="65000"/>
                  </a:srgbClr>
                </a:solidFill>
                <a:latin typeface="Arial"/>
              </a:rPr>
              <a:t>ap_rst</a:t>
            </a:r>
          </a:p>
        </p:txBody>
      </p:sp>
      <p:cxnSp>
        <p:nvCxnSpPr>
          <p:cNvPr id="46" name="Straight Arrow Connector 45">
            <a:extLst>
              <a:ext uri="{FF2B5EF4-FFF2-40B4-BE49-F238E27FC236}">
                <a16:creationId xmlns:a16="http://schemas.microsoft.com/office/drawing/2014/main" id="{B67FB1AF-DCC3-4EF5-9BFF-369450F94C30}"/>
              </a:ext>
            </a:extLst>
          </p:cNvPr>
          <p:cNvCxnSpPr/>
          <p:nvPr/>
        </p:nvCxnSpPr>
        <p:spPr>
          <a:xfrm>
            <a:off x="2205308" y="604053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2DFAA563-EC6C-45A0-8FD8-FA5A1C1EDD3A}"/>
              </a:ext>
            </a:extLst>
          </p:cNvPr>
          <p:cNvSpPr txBox="1"/>
          <p:nvPr/>
        </p:nvSpPr>
        <p:spPr>
          <a:xfrm>
            <a:off x="1220328" y="2157670"/>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48" name="TextBox 47">
            <a:extLst>
              <a:ext uri="{FF2B5EF4-FFF2-40B4-BE49-F238E27FC236}">
                <a16:creationId xmlns:a16="http://schemas.microsoft.com/office/drawing/2014/main" id="{7E10CE58-E247-4111-99C5-CB5819A30C4A}"/>
              </a:ext>
            </a:extLst>
          </p:cNvPr>
          <p:cNvSpPr txBox="1"/>
          <p:nvPr/>
        </p:nvSpPr>
        <p:spPr>
          <a:xfrm>
            <a:off x="2876095" y="3664558"/>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49" name="Down Arrow 27">
            <a:extLst>
              <a:ext uri="{FF2B5EF4-FFF2-40B4-BE49-F238E27FC236}">
                <a16:creationId xmlns:a16="http://schemas.microsoft.com/office/drawing/2014/main" id="{9A43C851-BDCD-4903-AFC4-144B8065ADAA}"/>
              </a:ext>
            </a:extLst>
          </p:cNvPr>
          <p:cNvSpPr/>
          <p:nvPr/>
        </p:nvSpPr>
        <p:spPr>
          <a:xfrm>
            <a:off x="1578681" y="3540252"/>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Optional IO : Block Level Protocol</a:t>
            </a:r>
          </a:p>
        </p:txBody>
      </p:sp>
      <p:sp>
        <p:nvSpPr>
          <p:cNvPr id="4" name="Slide Number Placeholder 3"/>
          <p:cNvSpPr>
            <a:spLocks noGrp="1"/>
          </p:cNvSpPr>
          <p:nvPr>
            <p:ph type="sldNum" sz="quarter" idx="10"/>
          </p:nvPr>
        </p:nvSpPr>
        <p:spPr>
          <a:xfrm>
            <a:off x="579121" y="6325606"/>
            <a:ext cx="1922416" cy="365125"/>
          </a:xfrm>
        </p:spPr>
        <p:txBody>
          <a:bodyPr/>
          <a:lstStyle/>
          <a:p>
            <a:pPr>
              <a:defRPr/>
            </a:pPr>
            <a:r>
              <a:rPr lang="en-US" dirty="0"/>
              <a:t>IO Level Protocols 22- </a:t>
            </a:r>
            <a:fld id="{060BD193-E118-4B16-863C-C8C12C675E3E}" type="slidenum">
              <a:rPr lang="en-US" smtClean="0"/>
              <a:pPr>
                <a:defRPr/>
              </a:pPr>
              <a:t>14</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74" name="Content Placeholder 2"/>
          <p:cNvSpPr txBox="1">
            <a:spLocks/>
          </p:cNvSpPr>
          <p:nvPr/>
        </p:nvSpPr>
        <p:spPr bwMode="auto">
          <a:xfrm>
            <a:off x="6039964" y="1201510"/>
            <a:ext cx="5533725"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Block Level Protocol</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An IO protocol added at the RTL block level</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Controls and indicates the operational status of the block</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Block Operation Control</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Controls when the RTL block starts execution (ap_start)</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Indicates if the RTL block is idle (ap_idle) or has completed (ap_done)</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Complete and function return</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The ap_done signal also indicates when any function return is valid</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Ready </a:t>
            </a:r>
            <a:r>
              <a:rPr lang="en-US" sz="1600" b="1" dirty="0">
                <a:solidFill>
                  <a:srgbClr val="008CA8"/>
                </a:solidFill>
                <a:ea typeface="ＭＳ Ｐゴシック" pitchFamily="24" charset="-128"/>
                <a:cs typeface="ＭＳ Ｐゴシック" pitchFamily="24" charset="-128"/>
              </a:rPr>
              <a:t>(not shown here)</a:t>
            </a:r>
            <a:endParaRPr lang="en-US" sz="2000" b="1" dirty="0">
              <a:solidFill>
                <a:srgbClr val="008CA8"/>
              </a:solidFill>
              <a:ea typeface="ＭＳ Ｐゴシック" pitchFamily="24" charset="-128"/>
              <a:cs typeface="ＭＳ Ｐゴシック" pitchFamily="24" charset="-128"/>
            </a:endParaRP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If the function is pipelined an additional ready signal (ap_ready) is added</a:t>
            </a:r>
          </a:p>
          <a:p>
            <a:pPr marL="800100" lvl="1" indent="-342900">
              <a:spcBef>
                <a:spcPct val="20000"/>
              </a:spcBef>
              <a:buFont typeface="Arial" pitchFamily="34" charset="0"/>
              <a:buChar char="−"/>
            </a:pPr>
            <a:r>
              <a:rPr lang="en-US" sz="1700" dirty="0">
                <a:ea typeface="ＭＳ Ｐゴシック" pitchFamily="24" charset="-128"/>
                <a:cs typeface="ＭＳ Ｐゴシック" pitchFamily="24" charset="-128"/>
              </a:rPr>
              <a:t>Indicates a new sample can be supplied before done is asserted</a:t>
            </a:r>
          </a:p>
        </p:txBody>
      </p:sp>
      <p:sp>
        <p:nvSpPr>
          <p:cNvPr id="34" name="Rectangle 33">
            <a:extLst>
              <a:ext uri="{FF2B5EF4-FFF2-40B4-BE49-F238E27FC236}">
                <a16:creationId xmlns:a16="http://schemas.microsoft.com/office/drawing/2014/main" id="{528A61D4-9C55-472C-8003-3EA1C0059D20}"/>
              </a:ext>
            </a:extLst>
          </p:cNvPr>
          <p:cNvSpPr/>
          <p:nvPr/>
        </p:nvSpPr>
        <p:spPr>
          <a:xfrm>
            <a:off x="2158858" y="3839933"/>
            <a:ext cx="2155982" cy="25117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5" name="TextBox 34">
            <a:extLst>
              <a:ext uri="{FF2B5EF4-FFF2-40B4-BE49-F238E27FC236}">
                <a16:creationId xmlns:a16="http://schemas.microsoft.com/office/drawing/2014/main" id="{08F33F2D-2006-45A2-8B9C-0336ADF6C5B4}"/>
              </a:ext>
            </a:extLst>
          </p:cNvPr>
          <p:cNvSpPr txBox="1"/>
          <p:nvPr/>
        </p:nvSpPr>
        <p:spPr>
          <a:xfrm>
            <a:off x="4271543" y="5205660"/>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rPr>
              <a:t>sum_dataout</a:t>
            </a:r>
          </a:p>
        </p:txBody>
      </p:sp>
      <p:sp>
        <p:nvSpPr>
          <p:cNvPr id="37" name="TextBox 36">
            <a:extLst>
              <a:ext uri="{FF2B5EF4-FFF2-40B4-BE49-F238E27FC236}">
                <a16:creationId xmlns:a16="http://schemas.microsoft.com/office/drawing/2014/main" id="{41535192-8BA0-4386-BDAC-1D2788F7B69B}"/>
              </a:ext>
            </a:extLst>
          </p:cNvPr>
          <p:cNvSpPr txBox="1"/>
          <p:nvPr/>
        </p:nvSpPr>
        <p:spPr>
          <a:xfrm>
            <a:off x="1824822" y="428664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in1</a:t>
            </a:r>
          </a:p>
        </p:txBody>
      </p:sp>
      <p:sp>
        <p:nvSpPr>
          <p:cNvPr id="39" name="TextBox 38">
            <a:extLst>
              <a:ext uri="{FF2B5EF4-FFF2-40B4-BE49-F238E27FC236}">
                <a16:creationId xmlns:a16="http://schemas.microsoft.com/office/drawing/2014/main" id="{87719C57-FAD0-437E-923E-1E0A28AA346C}"/>
              </a:ext>
            </a:extLst>
          </p:cNvPr>
          <p:cNvSpPr txBox="1"/>
          <p:nvPr/>
        </p:nvSpPr>
        <p:spPr>
          <a:xfrm>
            <a:off x="1824822" y="4734868"/>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in2</a:t>
            </a:r>
          </a:p>
        </p:txBody>
      </p:sp>
      <p:cxnSp>
        <p:nvCxnSpPr>
          <p:cNvPr id="40" name="Straight Arrow Connector 39">
            <a:extLst>
              <a:ext uri="{FF2B5EF4-FFF2-40B4-BE49-F238E27FC236}">
                <a16:creationId xmlns:a16="http://schemas.microsoft.com/office/drawing/2014/main" id="{7C998158-1ED2-4B22-8CBE-CAB9D03F08F7}"/>
              </a:ext>
            </a:extLst>
          </p:cNvPr>
          <p:cNvCxnSpPr/>
          <p:nvPr/>
        </p:nvCxnSpPr>
        <p:spPr>
          <a:xfrm>
            <a:off x="2152257" y="4401857"/>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2D533974-6C42-4CF2-8127-1DA940BFF965}"/>
              </a:ext>
            </a:extLst>
          </p:cNvPr>
          <p:cNvCxnSpPr/>
          <p:nvPr/>
        </p:nvCxnSpPr>
        <p:spPr>
          <a:xfrm>
            <a:off x="2160716" y="487356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24573D67-DE11-4052-9F17-B1C6C04719FE}"/>
              </a:ext>
            </a:extLst>
          </p:cNvPr>
          <p:cNvCxnSpPr/>
          <p:nvPr/>
        </p:nvCxnSpPr>
        <p:spPr>
          <a:xfrm>
            <a:off x="3901290" y="5359280"/>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3" name="TextBox 42">
            <a:extLst>
              <a:ext uri="{FF2B5EF4-FFF2-40B4-BE49-F238E27FC236}">
                <a16:creationId xmlns:a16="http://schemas.microsoft.com/office/drawing/2014/main" id="{A568B020-BB78-4370-A258-1A5E8F58A6DA}"/>
              </a:ext>
            </a:extLst>
          </p:cNvPr>
          <p:cNvSpPr txBox="1"/>
          <p:nvPr/>
        </p:nvSpPr>
        <p:spPr>
          <a:xfrm>
            <a:off x="4279031" y="3790047"/>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ap_done</a:t>
            </a:r>
          </a:p>
        </p:txBody>
      </p:sp>
      <p:sp>
        <p:nvSpPr>
          <p:cNvPr id="44" name="TextBox 43">
            <a:extLst>
              <a:ext uri="{FF2B5EF4-FFF2-40B4-BE49-F238E27FC236}">
                <a16:creationId xmlns:a16="http://schemas.microsoft.com/office/drawing/2014/main" id="{7F4865DD-8448-414F-BBAF-ACCB49591695}"/>
              </a:ext>
            </a:extLst>
          </p:cNvPr>
          <p:cNvSpPr txBox="1"/>
          <p:nvPr/>
        </p:nvSpPr>
        <p:spPr>
          <a:xfrm>
            <a:off x="1479812" y="4001734"/>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ap_start</a:t>
            </a:r>
          </a:p>
        </p:txBody>
      </p:sp>
      <p:cxnSp>
        <p:nvCxnSpPr>
          <p:cNvPr id="45" name="Straight Arrow Connector 44">
            <a:extLst>
              <a:ext uri="{FF2B5EF4-FFF2-40B4-BE49-F238E27FC236}">
                <a16:creationId xmlns:a16="http://schemas.microsoft.com/office/drawing/2014/main" id="{6A975DEE-7AAE-49EA-B161-2B384CD9E9D4}"/>
              </a:ext>
            </a:extLst>
          </p:cNvPr>
          <p:cNvCxnSpPr/>
          <p:nvPr/>
        </p:nvCxnSpPr>
        <p:spPr>
          <a:xfrm>
            <a:off x="2164721" y="411694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6" name="Straight Arrow Connector 45">
            <a:extLst>
              <a:ext uri="{FF2B5EF4-FFF2-40B4-BE49-F238E27FC236}">
                <a16:creationId xmlns:a16="http://schemas.microsoft.com/office/drawing/2014/main" id="{47E10D5B-D754-4658-BD22-B60905FC0DD4}"/>
              </a:ext>
            </a:extLst>
          </p:cNvPr>
          <p:cNvCxnSpPr/>
          <p:nvPr/>
        </p:nvCxnSpPr>
        <p:spPr>
          <a:xfrm>
            <a:off x="3907351" y="39240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B4741A8E-5494-4A69-9394-711511628ABE}"/>
              </a:ext>
            </a:extLst>
          </p:cNvPr>
          <p:cNvSpPr txBox="1"/>
          <p:nvPr/>
        </p:nvSpPr>
        <p:spPr>
          <a:xfrm>
            <a:off x="4263641" y="3989297"/>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ap_idle</a:t>
            </a:r>
          </a:p>
        </p:txBody>
      </p:sp>
      <p:cxnSp>
        <p:nvCxnSpPr>
          <p:cNvPr id="48" name="Straight Arrow Connector 47">
            <a:extLst>
              <a:ext uri="{FF2B5EF4-FFF2-40B4-BE49-F238E27FC236}">
                <a16:creationId xmlns:a16="http://schemas.microsoft.com/office/drawing/2014/main" id="{CEB9BFDF-BE64-4F83-8CB5-05FABFD2B8FA}"/>
              </a:ext>
            </a:extLst>
          </p:cNvPr>
          <p:cNvCxnSpPr/>
          <p:nvPr/>
        </p:nvCxnSpPr>
        <p:spPr>
          <a:xfrm>
            <a:off x="3907976" y="410451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6BAF25F3-5EDA-4586-A70C-F42B8E7F4F15}"/>
              </a:ext>
            </a:extLst>
          </p:cNvPr>
          <p:cNvSpPr txBox="1"/>
          <p:nvPr/>
        </p:nvSpPr>
        <p:spPr>
          <a:xfrm>
            <a:off x="4263050" y="4250907"/>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65000"/>
                  </a:srgbClr>
                </a:solidFill>
              </a:rPr>
              <a:t>ap_return</a:t>
            </a:r>
          </a:p>
        </p:txBody>
      </p:sp>
      <p:cxnSp>
        <p:nvCxnSpPr>
          <p:cNvPr id="50" name="Straight Arrow Connector 49">
            <a:extLst>
              <a:ext uri="{FF2B5EF4-FFF2-40B4-BE49-F238E27FC236}">
                <a16:creationId xmlns:a16="http://schemas.microsoft.com/office/drawing/2014/main" id="{AC24ABF6-3656-47F4-9218-28845191B09F}"/>
              </a:ext>
            </a:extLst>
          </p:cNvPr>
          <p:cNvCxnSpPr/>
          <p:nvPr/>
        </p:nvCxnSpPr>
        <p:spPr>
          <a:xfrm>
            <a:off x="3905294" y="4366122"/>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1" name="TextBox 50">
            <a:extLst>
              <a:ext uri="{FF2B5EF4-FFF2-40B4-BE49-F238E27FC236}">
                <a16:creationId xmlns:a16="http://schemas.microsoft.com/office/drawing/2014/main" id="{44D4626A-2FA3-4995-AD4B-807A236CFDD9}"/>
              </a:ext>
            </a:extLst>
          </p:cNvPr>
          <p:cNvSpPr txBox="1"/>
          <p:nvPr/>
        </p:nvSpPr>
        <p:spPr>
          <a:xfrm>
            <a:off x="1278642" y="5244065"/>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sum_datain</a:t>
            </a:r>
          </a:p>
        </p:txBody>
      </p:sp>
      <p:cxnSp>
        <p:nvCxnSpPr>
          <p:cNvPr id="52" name="Straight Arrow Connector 51">
            <a:extLst>
              <a:ext uri="{FF2B5EF4-FFF2-40B4-BE49-F238E27FC236}">
                <a16:creationId xmlns:a16="http://schemas.microsoft.com/office/drawing/2014/main" id="{F7165FD6-B018-4D5F-86F3-2A392A8E509B}"/>
              </a:ext>
            </a:extLst>
          </p:cNvPr>
          <p:cNvCxnSpPr/>
          <p:nvPr/>
        </p:nvCxnSpPr>
        <p:spPr>
          <a:xfrm>
            <a:off x="2160716" y="535927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3" name="TextBox 52">
            <a:extLst>
              <a:ext uri="{FF2B5EF4-FFF2-40B4-BE49-F238E27FC236}">
                <a16:creationId xmlns:a16="http://schemas.microsoft.com/office/drawing/2014/main" id="{6657F02D-E477-4E3B-9438-26C648F36E69}"/>
              </a:ext>
            </a:extLst>
          </p:cNvPr>
          <p:cNvSpPr txBox="1"/>
          <p:nvPr/>
        </p:nvSpPr>
        <p:spPr>
          <a:xfrm>
            <a:off x="2901495" y="3808790"/>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54" name="TextBox 53">
            <a:extLst>
              <a:ext uri="{FF2B5EF4-FFF2-40B4-BE49-F238E27FC236}">
                <a16:creationId xmlns:a16="http://schemas.microsoft.com/office/drawing/2014/main" id="{4430B2C5-4436-4AEC-BEF7-534C0AB26707}"/>
              </a:ext>
            </a:extLst>
          </p:cNvPr>
          <p:cNvSpPr txBox="1"/>
          <p:nvPr/>
        </p:nvSpPr>
        <p:spPr>
          <a:xfrm>
            <a:off x="1588097" y="5828951"/>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rPr>
              <a:t>ap_clk</a:t>
            </a:r>
            <a:endParaRPr lang="en-US" sz="1050" b="1" kern="0" dirty="0">
              <a:solidFill>
                <a:srgbClr val="FFFFFF">
                  <a:lumMod val="65000"/>
                </a:srgbClr>
              </a:solidFill>
            </a:endParaRPr>
          </a:p>
        </p:txBody>
      </p:sp>
      <p:cxnSp>
        <p:nvCxnSpPr>
          <p:cNvPr id="55" name="Straight Arrow Connector 54">
            <a:extLst>
              <a:ext uri="{FF2B5EF4-FFF2-40B4-BE49-F238E27FC236}">
                <a16:creationId xmlns:a16="http://schemas.microsoft.com/office/drawing/2014/main" id="{6F18549D-9801-4BDC-A2F8-DDD1115F028E}"/>
              </a:ext>
            </a:extLst>
          </p:cNvPr>
          <p:cNvCxnSpPr/>
          <p:nvPr/>
        </p:nvCxnSpPr>
        <p:spPr>
          <a:xfrm>
            <a:off x="2167208" y="594416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E2C6BF32-EF99-4728-9A35-844C0A9957C5}"/>
              </a:ext>
            </a:extLst>
          </p:cNvPr>
          <p:cNvSpPr txBox="1"/>
          <p:nvPr/>
        </p:nvSpPr>
        <p:spPr>
          <a:xfrm>
            <a:off x="1602525" y="6006057"/>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rPr>
              <a:t>ap_rst</a:t>
            </a:r>
            <a:endParaRPr lang="en-US" sz="1050" b="1" kern="0" dirty="0">
              <a:solidFill>
                <a:srgbClr val="FFFFFF">
                  <a:lumMod val="65000"/>
                </a:srgbClr>
              </a:solidFill>
            </a:endParaRPr>
          </a:p>
        </p:txBody>
      </p:sp>
      <p:cxnSp>
        <p:nvCxnSpPr>
          <p:cNvPr id="58" name="Straight Arrow Connector 57">
            <a:extLst>
              <a:ext uri="{FF2B5EF4-FFF2-40B4-BE49-F238E27FC236}">
                <a16:creationId xmlns:a16="http://schemas.microsoft.com/office/drawing/2014/main" id="{8B660195-E889-4D31-BDD6-D743EC8220FE}"/>
              </a:ext>
            </a:extLst>
          </p:cNvPr>
          <p:cNvCxnSpPr/>
          <p:nvPr/>
        </p:nvCxnSpPr>
        <p:spPr>
          <a:xfrm>
            <a:off x="2167208" y="612127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9" name="TextBox 58">
            <a:extLst>
              <a:ext uri="{FF2B5EF4-FFF2-40B4-BE49-F238E27FC236}">
                <a16:creationId xmlns:a16="http://schemas.microsoft.com/office/drawing/2014/main" id="{D44156B8-EBE6-49BA-A16A-92D64D627756}"/>
              </a:ext>
            </a:extLst>
          </p:cNvPr>
          <p:cNvSpPr txBox="1"/>
          <p:nvPr/>
        </p:nvSpPr>
        <p:spPr>
          <a:xfrm>
            <a:off x="1220328" y="2022502"/>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60" name="Down Arrow 37">
            <a:extLst>
              <a:ext uri="{FF2B5EF4-FFF2-40B4-BE49-F238E27FC236}">
                <a16:creationId xmlns:a16="http://schemas.microsoft.com/office/drawing/2014/main" id="{109008F5-7EFD-474A-B6E0-0125758F6BA8}"/>
              </a:ext>
            </a:extLst>
          </p:cNvPr>
          <p:cNvSpPr/>
          <p:nvPr/>
        </p:nvSpPr>
        <p:spPr>
          <a:xfrm>
            <a:off x="1578681" y="3405084"/>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highlight>
                  <a:srgbClr val="FFFF00"/>
                </a:highlight>
              </a:rPr>
              <a:t>Vitis</a:t>
            </a:r>
            <a:r>
              <a:rPr lang="en-US" dirty="0"/>
              <a:t> HLS Optional IO : Block Level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15</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74" name="Content Placeholder 2"/>
          <p:cNvSpPr txBox="1">
            <a:spLocks/>
          </p:cNvSpPr>
          <p:nvPr/>
        </p:nvSpPr>
        <p:spPr bwMode="auto">
          <a:xfrm>
            <a:off x="6039964" y="1201510"/>
            <a:ext cx="5533725"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Block Level Protocol</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An IO protocol added at the RTL block level</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Controls and indicates the operational status of the block</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Block Operation Control</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Controls when the RTL block starts execution (ap_start)</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Indicates if the RTL block is idle (ap_idle) or has completed (ap_done)</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Complete and function return</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The ap_done signal also indicates when any function return is valid</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Ready </a:t>
            </a:r>
            <a:r>
              <a:rPr lang="en-US" sz="1600" b="1" dirty="0">
                <a:solidFill>
                  <a:srgbClr val="008CA8"/>
                </a:solidFill>
                <a:latin typeface="Arial"/>
                <a:ea typeface="ＭＳ Ｐゴシック" pitchFamily="24" charset="-128"/>
                <a:cs typeface="ＭＳ Ｐゴシック" pitchFamily="24" charset="-128"/>
              </a:rPr>
              <a:t>(not shown here)</a:t>
            </a:r>
            <a:endParaRPr lang="en-US" sz="2000" b="1" dirty="0">
              <a:solidFill>
                <a:srgbClr val="008CA8"/>
              </a:solidFill>
              <a:latin typeface="Arial"/>
              <a:ea typeface="ＭＳ Ｐゴシック" pitchFamily="24" charset="-128"/>
              <a:cs typeface="ＭＳ Ｐゴシック" pitchFamily="24" charset="-128"/>
            </a:endParaRP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If the function is pipelined an additional ready signal (ap_ready) is added</a:t>
            </a:r>
          </a:p>
          <a:p>
            <a:pPr marL="800100" lvl="1" indent="-342900" defTabSz="914400">
              <a:spcBef>
                <a:spcPct val="20000"/>
              </a:spcBef>
              <a:buFont typeface="Arial" pitchFamily="34" charset="0"/>
              <a:buChar char="−"/>
            </a:pPr>
            <a:r>
              <a:rPr lang="en-US" sz="1700" dirty="0">
                <a:solidFill>
                  <a:srgbClr val="0C0C0C"/>
                </a:solidFill>
                <a:latin typeface="Arial"/>
                <a:ea typeface="ＭＳ Ｐゴシック" pitchFamily="24" charset="-128"/>
                <a:cs typeface="ＭＳ Ｐゴシック" pitchFamily="24" charset="-128"/>
              </a:rPr>
              <a:t>Indicates a new sample can be supplied before done is asserted</a:t>
            </a:r>
          </a:p>
        </p:txBody>
      </p:sp>
      <p:sp>
        <p:nvSpPr>
          <p:cNvPr id="33" name="Slide Number Placeholder 4"/>
          <p:cNvSpPr txBox="1">
            <a:spLocks/>
          </p:cNvSpPr>
          <p:nvPr/>
        </p:nvSpPr>
        <p:spPr>
          <a:xfrm>
            <a:off x="572930" y="65636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15</a:t>
            </a:fld>
            <a:endParaRPr lang="en-US" sz="1000" dirty="0">
              <a:solidFill>
                <a:srgbClr val="FFFFFF"/>
              </a:solidFill>
              <a:latin typeface="Arial" charset="0"/>
              <a:ea typeface="ＭＳ Ｐゴシック" pitchFamily="34" charset="-128"/>
              <a:cs typeface="Arial" charset="0"/>
            </a:endParaRPr>
          </a:p>
        </p:txBody>
      </p:sp>
      <p:sp>
        <p:nvSpPr>
          <p:cNvPr id="34" name="Rectangle 33">
            <a:extLst>
              <a:ext uri="{FF2B5EF4-FFF2-40B4-BE49-F238E27FC236}">
                <a16:creationId xmlns:a16="http://schemas.microsoft.com/office/drawing/2014/main" id="{528A61D4-9C55-472C-8003-3EA1C0059D20}"/>
              </a:ext>
            </a:extLst>
          </p:cNvPr>
          <p:cNvSpPr/>
          <p:nvPr/>
        </p:nvSpPr>
        <p:spPr>
          <a:xfrm>
            <a:off x="2158858" y="3839933"/>
            <a:ext cx="2155982" cy="2511771"/>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5" name="TextBox 34">
            <a:extLst>
              <a:ext uri="{FF2B5EF4-FFF2-40B4-BE49-F238E27FC236}">
                <a16:creationId xmlns:a16="http://schemas.microsoft.com/office/drawing/2014/main" id="{08F33F2D-2006-45A2-8B9C-0336ADF6C5B4}"/>
              </a:ext>
            </a:extLst>
          </p:cNvPr>
          <p:cNvSpPr txBox="1"/>
          <p:nvPr/>
        </p:nvSpPr>
        <p:spPr>
          <a:xfrm>
            <a:off x="4271543" y="5205660"/>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latin typeface="Arial"/>
              </a:rPr>
              <a:t>sum_dataout</a:t>
            </a:r>
          </a:p>
        </p:txBody>
      </p:sp>
      <p:sp>
        <p:nvSpPr>
          <p:cNvPr id="37" name="TextBox 36">
            <a:extLst>
              <a:ext uri="{FF2B5EF4-FFF2-40B4-BE49-F238E27FC236}">
                <a16:creationId xmlns:a16="http://schemas.microsoft.com/office/drawing/2014/main" id="{41535192-8BA0-4386-BDAC-1D2788F7B69B}"/>
              </a:ext>
            </a:extLst>
          </p:cNvPr>
          <p:cNvSpPr txBox="1"/>
          <p:nvPr/>
        </p:nvSpPr>
        <p:spPr>
          <a:xfrm>
            <a:off x="1824822" y="428664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in1</a:t>
            </a:r>
          </a:p>
        </p:txBody>
      </p:sp>
      <p:sp>
        <p:nvSpPr>
          <p:cNvPr id="39" name="TextBox 38">
            <a:extLst>
              <a:ext uri="{FF2B5EF4-FFF2-40B4-BE49-F238E27FC236}">
                <a16:creationId xmlns:a16="http://schemas.microsoft.com/office/drawing/2014/main" id="{87719C57-FAD0-437E-923E-1E0A28AA346C}"/>
              </a:ext>
            </a:extLst>
          </p:cNvPr>
          <p:cNvSpPr txBox="1"/>
          <p:nvPr/>
        </p:nvSpPr>
        <p:spPr>
          <a:xfrm>
            <a:off x="1824822" y="4734868"/>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in2</a:t>
            </a:r>
          </a:p>
        </p:txBody>
      </p:sp>
      <p:cxnSp>
        <p:nvCxnSpPr>
          <p:cNvPr id="40" name="Straight Arrow Connector 39">
            <a:extLst>
              <a:ext uri="{FF2B5EF4-FFF2-40B4-BE49-F238E27FC236}">
                <a16:creationId xmlns:a16="http://schemas.microsoft.com/office/drawing/2014/main" id="{7C998158-1ED2-4B22-8CBE-CAB9D03F08F7}"/>
              </a:ext>
            </a:extLst>
          </p:cNvPr>
          <p:cNvCxnSpPr/>
          <p:nvPr/>
        </p:nvCxnSpPr>
        <p:spPr>
          <a:xfrm>
            <a:off x="2152257" y="4401857"/>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2D533974-6C42-4CF2-8127-1DA940BFF965}"/>
              </a:ext>
            </a:extLst>
          </p:cNvPr>
          <p:cNvCxnSpPr/>
          <p:nvPr/>
        </p:nvCxnSpPr>
        <p:spPr>
          <a:xfrm>
            <a:off x="2160716" y="487356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24573D67-DE11-4052-9F17-B1C6C04719FE}"/>
              </a:ext>
            </a:extLst>
          </p:cNvPr>
          <p:cNvCxnSpPr/>
          <p:nvPr/>
        </p:nvCxnSpPr>
        <p:spPr>
          <a:xfrm>
            <a:off x="3901290" y="5359280"/>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43" name="TextBox 42">
            <a:extLst>
              <a:ext uri="{FF2B5EF4-FFF2-40B4-BE49-F238E27FC236}">
                <a16:creationId xmlns:a16="http://schemas.microsoft.com/office/drawing/2014/main" id="{A568B020-BB78-4370-A258-1A5E8F58A6DA}"/>
              </a:ext>
            </a:extLst>
          </p:cNvPr>
          <p:cNvSpPr txBox="1"/>
          <p:nvPr/>
        </p:nvSpPr>
        <p:spPr>
          <a:xfrm>
            <a:off x="4279031" y="3790047"/>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ap_done</a:t>
            </a:r>
          </a:p>
        </p:txBody>
      </p:sp>
      <p:sp>
        <p:nvSpPr>
          <p:cNvPr id="44" name="TextBox 43">
            <a:extLst>
              <a:ext uri="{FF2B5EF4-FFF2-40B4-BE49-F238E27FC236}">
                <a16:creationId xmlns:a16="http://schemas.microsoft.com/office/drawing/2014/main" id="{7F4865DD-8448-414F-BBAF-ACCB49591695}"/>
              </a:ext>
            </a:extLst>
          </p:cNvPr>
          <p:cNvSpPr txBox="1"/>
          <p:nvPr/>
        </p:nvSpPr>
        <p:spPr>
          <a:xfrm>
            <a:off x="1479812" y="4001734"/>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ap_start</a:t>
            </a:r>
          </a:p>
        </p:txBody>
      </p:sp>
      <p:cxnSp>
        <p:nvCxnSpPr>
          <p:cNvPr id="45" name="Straight Arrow Connector 44">
            <a:extLst>
              <a:ext uri="{FF2B5EF4-FFF2-40B4-BE49-F238E27FC236}">
                <a16:creationId xmlns:a16="http://schemas.microsoft.com/office/drawing/2014/main" id="{6A975DEE-7AAE-49EA-B161-2B384CD9E9D4}"/>
              </a:ext>
            </a:extLst>
          </p:cNvPr>
          <p:cNvCxnSpPr/>
          <p:nvPr/>
        </p:nvCxnSpPr>
        <p:spPr>
          <a:xfrm>
            <a:off x="2164721" y="411694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6" name="Straight Arrow Connector 45">
            <a:extLst>
              <a:ext uri="{FF2B5EF4-FFF2-40B4-BE49-F238E27FC236}">
                <a16:creationId xmlns:a16="http://schemas.microsoft.com/office/drawing/2014/main" id="{47E10D5B-D754-4658-BD22-B60905FC0DD4}"/>
              </a:ext>
            </a:extLst>
          </p:cNvPr>
          <p:cNvCxnSpPr/>
          <p:nvPr/>
        </p:nvCxnSpPr>
        <p:spPr>
          <a:xfrm>
            <a:off x="3907351" y="39240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B4741A8E-5494-4A69-9394-711511628ABE}"/>
              </a:ext>
            </a:extLst>
          </p:cNvPr>
          <p:cNvSpPr txBox="1"/>
          <p:nvPr/>
        </p:nvSpPr>
        <p:spPr>
          <a:xfrm>
            <a:off x="4263641" y="3989297"/>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ap_idle</a:t>
            </a:r>
          </a:p>
        </p:txBody>
      </p:sp>
      <p:cxnSp>
        <p:nvCxnSpPr>
          <p:cNvPr id="48" name="Straight Arrow Connector 47">
            <a:extLst>
              <a:ext uri="{FF2B5EF4-FFF2-40B4-BE49-F238E27FC236}">
                <a16:creationId xmlns:a16="http://schemas.microsoft.com/office/drawing/2014/main" id="{CEB9BFDF-BE64-4F83-8CB5-05FABFD2B8FA}"/>
              </a:ext>
            </a:extLst>
          </p:cNvPr>
          <p:cNvCxnSpPr/>
          <p:nvPr/>
        </p:nvCxnSpPr>
        <p:spPr>
          <a:xfrm>
            <a:off x="3907976" y="410451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9" name="TextBox 48">
            <a:extLst>
              <a:ext uri="{FF2B5EF4-FFF2-40B4-BE49-F238E27FC236}">
                <a16:creationId xmlns:a16="http://schemas.microsoft.com/office/drawing/2014/main" id="{6BAF25F3-5EDA-4586-A70C-F42B8E7F4F15}"/>
              </a:ext>
            </a:extLst>
          </p:cNvPr>
          <p:cNvSpPr txBox="1"/>
          <p:nvPr/>
        </p:nvSpPr>
        <p:spPr>
          <a:xfrm>
            <a:off x="4263050" y="4250907"/>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65000"/>
                  </a:srgbClr>
                </a:solidFill>
                <a:latin typeface="Arial"/>
              </a:rPr>
              <a:t>ap_return</a:t>
            </a:r>
          </a:p>
        </p:txBody>
      </p:sp>
      <p:cxnSp>
        <p:nvCxnSpPr>
          <p:cNvPr id="50" name="Straight Arrow Connector 49">
            <a:extLst>
              <a:ext uri="{FF2B5EF4-FFF2-40B4-BE49-F238E27FC236}">
                <a16:creationId xmlns:a16="http://schemas.microsoft.com/office/drawing/2014/main" id="{AC24ABF6-3656-47F4-9218-28845191B09F}"/>
              </a:ext>
            </a:extLst>
          </p:cNvPr>
          <p:cNvCxnSpPr/>
          <p:nvPr/>
        </p:nvCxnSpPr>
        <p:spPr>
          <a:xfrm>
            <a:off x="3905294" y="4366122"/>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1" name="TextBox 50">
            <a:extLst>
              <a:ext uri="{FF2B5EF4-FFF2-40B4-BE49-F238E27FC236}">
                <a16:creationId xmlns:a16="http://schemas.microsoft.com/office/drawing/2014/main" id="{44D4626A-2FA3-4995-AD4B-807A236CFDD9}"/>
              </a:ext>
            </a:extLst>
          </p:cNvPr>
          <p:cNvSpPr txBox="1"/>
          <p:nvPr/>
        </p:nvSpPr>
        <p:spPr>
          <a:xfrm>
            <a:off x="1278642" y="5244065"/>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sum_datain</a:t>
            </a:r>
          </a:p>
        </p:txBody>
      </p:sp>
      <p:cxnSp>
        <p:nvCxnSpPr>
          <p:cNvPr id="52" name="Straight Arrow Connector 51">
            <a:extLst>
              <a:ext uri="{FF2B5EF4-FFF2-40B4-BE49-F238E27FC236}">
                <a16:creationId xmlns:a16="http://schemas.microsoft.com/office/drawing/2014/main" id="{F7165FD6-B018-4D5F-86F3-2A392A8E509B}"/>
              </a:ext>
            </a:extLst>
          </p:cNvPr>
          <p:cNvCxnSpPr/>
          <p:nvPr/>
        </p:nvCxnSpPr>
        <p:spPr>
          <a:xfrm>
            <a:off x="2160716" y="5359279"/>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3" name="TextBox 52">
            <a:extLst>
              <a:ext uri="{FF2B5EF4-FFF2-40B4-BE49-F238E27FC236}">
                <a16:creationId xmlns:a16="http://schemas.microsoft.com/office/drawing/2014/main" id="{6657F02D-E477-4E3B-9438-26C648F36E69}"/>
              </a:ext>
            </a:extLst>
          </p:cNvPr>
          <p:cNvSpPr txBox="1"/>
          <p:nvPr/>
        </p:nvSpPr>
        <p:spPr>
          <a:xfrm>
            <a:off x="2901495" y="3808790"/>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54" name="TextBox 53">
            <a:extLst>
              <a:ext uri="{FF2B5EF4-FFF2-40B4-BE49-F238E27FC236}">
                <a16:creationId xmlns:a16="http://schemas.microsoft.com/office/drawing/2014/main" id="{4430B2C5-4436-4AEC-BEF7-534C0AB26707}"/>
              </a:ext>
            </a:extLst>
          </p:cNvPr>
          <p:cNvSpPr txBox="1"/>
          <p:nvPr/>
        </p:nvSpPr>
        <p:spPr>
          <a:xfrm>
            <a:off x="1588097" y="5828951"/>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latin typeface="Arial"/>
              </a:rPr>
              <a:t>ap_clk</a:t>
            </a:r>
            <a:endParaRPr lang="en-US" sz="1050" b="1" kern="0" dirty="0">
              <a:solidFill>
                <a:srgbClr val="FFFFFF">
                  <a:lumMod val="65000"/>
                </a:srgbClr>
              </a:solidFill>
              <a:latin typeface="Arial"/>
            </a:endParaRPr>
          </a:p>
        </p:txBody>
      </p:sp>
      <p:cxnSp>
        <p:nvCxnSpPr>
          <p:cNvPr id="55" name="Straight Arrow Connector 54">
            <a:extLst>
              <a:ext uri="{FF2B5EF4-FFF2-40B4-BE49-F238E27FC236}">
                <a16:creationId xmlns:a16="http://schemas.microsoft.com/office/drawing/2014/main" id="{6F18549D-9801-4BDC-A2F8-DDD1115F028E}"/>
              </a:ext>
            </a:extLst>
          </p:cNvPr>
          <p:cNvCxnSpPr/>
          <p:nvPr/>
        </p:nvCxnSpPr>
        <p:spPr>
          <a:xfrm>
            <a:off x="2167208" y="594416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E2C6BF32-EF99-4728-9A35-844C0A9957C5}"/>
              </a:ext>
            </a:extLst>
          </p:cNvPr>
          <p:cNvSpPr txBox="1"/>
          <p:nvPr/>
        </p:nvSpPr>
        <p:spPr>
          <a:xfrm>
            <a:off x="1602525" y="6006057"/>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latin typeface="Arial"/>
              </a:rPr>
              <a:t>ap_rst</a:t>
            </a:r>
            <a:endParaRPr lang="en-US" sz="1050" b="1" kern="0" dirty="0">
              <a:solidFill>
                <a:srgbClr val="FFFFFF">
                  <a:lumMod val="65000"/>
                </a:srgbClr>
              </a:solidFill>
              <a:latin typeface="Arial"/>
            </a:endParaRPr>
          </a:p>
        </p:txBody>
      </p:sp>
      <p:cxnSp>
        <p:nvCxnSpPr>
          <p:cNvPr id="58" name="Straight Arrow Connector 57">
            <a:extLst>
              <a:ext uri="{FF2B5EF4-FFF2-40B4-BE49-F238E27FC236}">
                <a16:creationId xmlns:a16="http://schemas.microsoft.com/office/drawing/2014/main" id="{8B660195-E889-4D31-BDD6-D743EC8220FE}"/>
              </a:ext>
            </a:extLst>
          </p:cNvPr>
          <p:cNvCxnSpPr/>
          <p:nvPr/>
        </p:nvCxnSpPr>
        <p:spPr>
          <a:xfrm>
            <a:off x="2167208" y="612127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59" name="TextBox 58">
            <a:extLst>
              <a:ext uri="{FF2B5EF4-FFF2-40B4-BE49-F238E27FC236}">
                <a16:creationId xmlns:a16="http://schemas.microsoft.com/office/drawing/2014/main" id="{D44156B8-EBE6-49BA-A16A-92D64D627756}"/>
              </a:ext>
            </a:extLst>
          </p:cNvPr>
          <p:cNvSpPr txBox="1"/>
          <p:nvPr/>
        </p:nvSpPr>
        <p:spPr>
          <a:xfrm>
            <a:off x="1220328" y="2022502"/>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60" name="Down Arrow 37">
            <a:extLst>
              <a:ext uri="{FF2B5EF4-FFF2-40B4-BE49-F238E27FC236}">
                <a16:creationId xmlns:a16="http://schemas.microsoft.com/office/drawing/2014/main" id="{109008F5-7EFD-474A-B6E0-0125758F6BA8}"/>
              </a:ext>
            </a:extLst>
          </p:cNvPr>
          <p:cNvSpPr/>
          <p:nvPr/>
        </p:nvSpPr>
        <p:spPr>
          <a:xfrm>
            <a:off x="1578681" y="3405084"/>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Optional IO : Port-Level IO Protocols</a:t>
            </a:r>
          </a:p>
        </p:txBody>
      </p:sp>
      <p:sp>
        <p:nvSpPr>
          <p:cNvPr id="4" name="Slide Number Placeholder 3"/>
          <p:cNvSpPr>
            <a:spLocks noGrp="1"/>
          </p:cNvSpPr>
          <p:nvPr>
            <p:ph type="sldNum" sz="quarter" idx="10"/>
          </p:nvPr>
        </p:nvSpPr>
        <p:spPr>
          <a:xfrm>
            <a:off x="579121" y="6325606"/>
            <a:ext cx="2771502" cy="365125"/>
          </a:xfrm>
        </p:spPr>
        <p:txBody>
          <a:bodyPr/>
          <a:lstStyle/>
          <a:p>
            <a:pPr>
              <a:defRPr/>
            </a:pPr>
            <a:r>
              <a:rPr lang="en-US" dirty="0"/>
              <a:t>IO Level Protocols 22- </a:t>
            </a:r>
            <a:fld id="{060BD193-E118-4B16-863C-C8C12C675E3E}" type="slidenum">
              <a:rPr lang="en-US" smtClean="0"/>
              <a:pPr>
                <a:defRPr/>
              </a:pPr>
              <a:t>16</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74" name="Content Placeholder 2"/>
          <p:cNvSpPr txBox="1">
            <a:spLocks/>
          </p:cNvSpPr>
          <p:nvPr/>
        </p:nvSpPr>
        <p:spPr bwMode="auto">
          <a:xfrm>
            <a:off x="5788842" y="1163105"/>
            <a:ext cx="6150451"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Port IO Protocols</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An IO protocol added at the port level</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Sequences the data to/from the data port</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Interface Synthesis</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The design is automatically synthesized to account for IO signals (enables, acknowledges etc.)</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Select from a pre-defined list</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The IO protocol for each port can be selected from a list</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Allows the user to easily connect to surrounding blocks</a:t>
            </a:r>
          </a:p>
          <a:p>
            <a:pPr marL="342900" indent="-3429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Non-standard Interfaces</a:t>
            </a:r>
          </a:p>
          <a:p>
            <a:pPr marL="800100" lvl="1" indent="-342900">
              <a:spcBef>
                <a:spcPct val="20000"/>
              </a:spcBef>
              <a:buFont typeface="Arial" pitchFamily="34" charset="0"/>
              <a:buChar char="−"/>
            </a:pPr>
            <a:r>
              <a:rPr lang="en-US" dirty="0">
                <a:ea typeface="ＭＳ Ｐゴシック" pitchFamily="24" charset="-128"/>
                <a:cs typeface="ＭＳ Ｐゴシック" pitchFamily="24" charset="-128"/>
              </a:rPr>
              <a:t>Supported in C++ using an arbitrary protocol definition</a:t>
            </a:r>
          </a:p>
        </p:txBody>
      </p:sp>
      <p:sp>
        <p:nvSpPr>
          <p:cNvPr id="72" name="Rectangle 71">
            <a:extLst>
              <a:ext uri="{FF2B5EF4-FFF2-40B4-BE49-F238E27FC236}">
                <a16:creationId xmlns:a16="http://schemas.microsoft.com/office/drawing/2014/main" id="{4252E414-2543-4611-B3DE-9836F7A43DEC}"/>
              </a:ext>
            </a:extLst>
          </p:cNvPr>
          <p:cNvSpPr/>
          <p:nvPr/>
        </p:nvSpPr>
        <p:spPr>
          <a:xfrm>
            <a:off x="2189006" y="3609513"/>
            <a:ext cx="2155982" cy="2678577"/>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73" name="TextBox 72">
            <a:extLst>
              <a:ext uri="{FF2B5EF4-FFF2-40B4-BE49-F238E27FC236}">
                <a16:creationId xmlns:a16="http://schemas.microsoft.com/office/drawing/2014/main" id="{A2FDF977-D052-488A-95F6-34489D8FFFA9}"/>
              </a:ext>
            </a:extLst>
          </p:cNvPr>
          <p:cNvSpPr txBox="1"/>
          <p:nvPr/>
        </p:nvSpPr>
        <p:spPr>
          <a:xfrm>
            <a:off x="4339791" y="5142046"/>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FFFFFF">
                    <a:lumMod val="75000"/>
                  </a:srgbClr>
                </a:solidFill>
              </a:rPr>
              <a:t>sum_dataout</a:t>
            </a:r>
            <a:endParaRPr lang="en-US" sz="1100" b="1" kern="0" dirty="0">
              <a:solidFill>
                <a:srgbClr val="FFFFFF">
                  <a:lumMod val="75000"/>
                </a:srgbClr>
              </a:solidFill>
            </a:endParaRPr>
          </a:p>
        </p:txBody>
      </p:sp>
      <p:sp>
        <p:nvSpPr>
          <p:cNvPr id="77" name="TextBox 76">
            <a:extLst>
              <a:ext uri="{FF2B5EF4-FFF2-40B4-BE49-F238E27FC236}">
                <a16:creationId xmlns:a16="http://schemas.microsoft.com/office/drawing/2014/main" id="{65167774-D5EE-4530-AAE8-688E0F210C64}"/>
              </a:ext>
            </a:extLst>
          </p:cNvPr>
          <p:cNvSpPr txBox="1"/>
          <p:nvPr/>
        </p:nvSpPr>
        <p:spPr>
          <a:xfrm>
            <a:off x="1854970" y="4223029"/>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in1</a:t>
            </a:r>
          </a:p>
        </p:txBody>
      </p:sp>
      <p:sp>
        <p:nvSpPr>
          <p:cNvPr id="78" name="TextBox 77">
            <a:extLst>
              <a:ext uri="{FF2B5EF4-FFF2-40B4-BE49-F238E27FC236}">
                <a16:creationId xmlns:a16="http://schemas.microsoft.com/office/drawing/2014/main" id="{9CCAB3D9-EF3F-4228-853F-93B6A7487C35}"/>
              </a:ext>
            </a:extLst>
          </p:cNvPr>
          <p:cNvSpPr txBox="1"/>
          <p:nvPr/>
        </p:nvSpPr>
        <p:spPr>
          <a:xfrm>
            <a:off x="1854970" y="4671254"/>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in2</a:t>
            </a:r>
          </a:p>
        </p:txBody>
      </p:sp>
      <p:cxnSp>
        <p:nvCxnSpPr>
          <p:cNvPr id="79" name="Straight Arrow Connector 78">
            <a:extLst>
              <a:ext uri="{FF2B5EF4-FFF2-40B4-BE49-F238E27FC236}">
                <a16:creationId xmlns:a16="http://schemas.microsoft.com/office/drawing/2014/main" id="{129C0D9C-9428-43FB-840C-8464563AB77E}"/>
              </a:ext>
            </a:extLst>
          </p:cNvPr>
          <p:cNvCxnSpPr/>
          <p:nvPr/>
        </p:nvCxnSpPr>
        <p:spPr>
          <a:xfrm>
            <a:off x="2182405" y="4338243"/>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0" name="Straight Arrow Connector 79">
            <a:extLst>
              <a:ext uri="{FF2B5EF4-FFF2-40B4-BE49-F238E27FC236}">
                <a16:creationId xmlns:a16="http://schemas.microsoft.com/office/drawing/2014/main" id="{E5309CBB-504C-489A-BD0C-DF36EB513834}"/>
              </a:ext>
            </a:extLst>
          </p:cNvPr>
          <p:cNvCxnSpPr/>
          <p:nvPr/>
        </p:nvCxnSpPr>
        <p:spPr>
          <a:xfrm>
            <a:off x="2190864" y="480995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1" name="Straight Arrow Connector 80">
            <a:extLst>
              <a:ext uri="{FF2B5EF4-FFF2-40B4-BE49-F238E27FC236}">
                <a16:creationId xmlns:a16="http://schemas.microsoft.com/office/drawing/2014/main" id="{4678378C-8BA0-4905-A851-813613F6CC9D}"/>
              </a:ext>
            </a:extLst>
          </p:cNvPr>
          <p:cNvCxnSpPr/>
          <p:nvPr/>
        </p:nvCxnSpPr>
        <p:spPr>
          <a:xfrm>
            <a:off x="3931438" y="5295666"/>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82" name="TextBox 81">
            <a:extLst>
              <a:ext uri="{FF2B5EF4-FFF2-40B4-BE49-F238E27FC236}">
                <a16:creationId xmlns:a16="http://schemas.microsoft.com/office/drawing/2014/main" id="{C56A92A7-1959-4C7B-B92B-1AF5292B45D4}"/>
              </a:ext>
            </a:extLst>
          </p:cNvPr>
          <p:cNvSpPr txBox="1"/>
          <p:nvPr/>
        </p:nvSpPr>
        <p:spPr>
          <a:xfrm>
            <a:off x="4334579" y="3561333"/>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rPr>
              <a:t>ap_done</a:t>
            </a:r>
          </a:p>
        </p:txBody>
      </p:sp>
      <p:sp>
        <p:nvSpPr>
          <p:cNvPr id="87" name="TextBox 86">
            <a:extLst>
              <a:ext uri="{FF2B5EF4-FFF2-40B4-BE49-F238E27FC236}">
                <a16:creationId xmlns:a16="http://schemas.microsoft.com/office/drawing/2014/main" id="{20124EB6-3BCE-43A0-B8FA-8B4BDD8468BF}"/>
              </a:ext>
            </a:extLst>
          </p:cNvPr>
          <p:cNvSpPr txBox="1"/>
          <p:nvPr/>
        </p:nvSpPr>
        <p:spPr>
          <a:xfrm>
            <a:off x="1509960" y="3773020"/>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rPr>
              <a:t>ap_start</a:t>
            </a:r>
          </a:p>
        </p:txBody>
      </p:sp>
      <p:cxnSp>
        <p:nvCxnSpPr>
          <p:cNvPr id="88" name="Straight Arrow Connector 87">
            <a:extLst>
              <a:ext uri="{FF2B5EF4-FFF2-40B4-BE49-F238E27FC236}">
                <a16:creationId xmlns:a16="http://schemas.microsoft.com/office/drawing/2014/main" id="{F7866FC0-3D7C-4D73-8F01-2BA439C72AC2}"/>
              </a:ext>
            </a:extLst>
          </p:cNvPr>
          <p:cNvCxnSpPr/>
          <p:nvPr/>
        </p:nvCxnSpPr>
        <p:spPr>
          <a:xfrm>
            <a:off x="2194869" y="3888234"/>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9" name="Straight Arrow Connector 88">
            <a:extLst>
              <a:ext uri="{FF2B5EF4-FFF2-40B4-BE49-F238E27FC236}">
                <a16:creationId xmlns:a16="http://schemas.microsoft.com/office/drawing/2014/main" id="{56E9F4D5-061B-4BEA-89DF-59E3C0324FA1}"/>
              </a:ext>
            </a:extLst>
          </p:cNvPr>
          <p:cNvCxnSpPr/>
          <p:nvPr/>
        </p:nvCxnSpPr>
        <p:spPr>
          <a:xfrm>
            <a:off x="3937499" y="369529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0" name="TextBox 89">
            <a:extLst>
              <a:ext uri="{FF2B5EF4-FFF2-40B4-BE49-F238E27FC236}">
                <a16:creationId xmlns:a16="http://schemas.microsoft.com/office/drawing/2014/main" id="{5760668D-8DA0-420F-B86F-BC254CDF8029}"/>
              </a:ext>
            </a:extLst>
          </p:cNvPr>
          <p:cNvSpPr txBox="1"/>
          <p:nvPr/>
        </p:nvSpPr>
        <p:spPr>
          <a:xfrm>
            <a:off x="4319189" y="3760583"/>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rPr>
              <a:t>ap_idle</a:t>
            </a:r>
          </a:p>
        </p:txBody>
      </p:sp>
      <p:cxnSp>
        <p:nvCxnSpPr>
          <p:cNvPr id="91" name="Straight Arrow Connector 90">
            <a:extLst>
              <a:ext uri="{FF2B5EF4-FFF2-40B4-BE49-F238E27FC236}">
                <a16:creationId xmlns:a16="http://schemas.microsoft.com/office/drawing/2014/main" id="{7A286006-5187-4707-85A6-55E2B44F5BD8}"/>
              </a:ext>
            </a:extLst>
          </p:cNvPr>
          <p:cNvCxnSpPr/>
          <p:nvPr/>
        </p:nvCxnSpPr>
        <p:spPr>
          <a:xfrm>
            <a:off x="3938124" y="3875798"/>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2" name="TextBox 91">
            <a:extLst>
              <a:ext uri="{FF2B5EF4-FFF2-40B4-BE49-F238E27FC236}">
                <a16:creationId xmlns:a16="http://schemas.microsoft.com/office/drawing/2014/main" id="{774FA18F-9C8F-41C8-B604-B3B33D8A96A8}"/>
              </a:ext>
            </a:extLst>
          </p:cNvPr>
          <p:cNvSpPr txBox="1"/>
          <p:nvPr/>
        </p:nvSpPr>
        <p:spPr>
          <a:xfrm>
            <a:off x="4343998" y="4022193"/>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FFFFFF">
                    <a:lumMod val="65000"/>
                  </a:srgbClr>
                </a:solidFill>
              </a:rPr>
              <a:t>ap_return</a:t>
            </a:r>
            <a:endParaRPr lang="en-US" sz="1100" b="1" kern="0" dirty="0">
              <a:solidFill>
                <a:srgbClr val="FFFFFF">
                  <a:lumMod val="75000"/>
                </a:srgbClr>
              </a:solidFill>
            </a:endParaRPr>
          </a:p>
        </p:txBody>
      </p:sp>
      <p:cxnSp>
        <p:nvCxnSpPr>
          <p:cNvPr id="93" name="Straight Arrow Connector 92">
            <a:extLst>
              <a:ext uri="{FF2B5EF4-FFF2-40B4-BE49-F238E27FC236}">
                <a16:creationId xmlns:a16="http://schemas.microsoft.com/office/drawing/2014/main" id="{53E6CFCF-E112-4BAB-90C7-A28880931834}"/>
              </a:ext>
            </a:extLst>
          </p:cNvPr>
          <p:cNvCxnSpPr/>
          <p:nvPr/>
        </p:nvCxnSpPr>
        <p:spPr>
          <a:xfrm>
            <a:off x="3935442" y="4137408"/>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3DCD7321-3BF2-41C8-9C8D-D24B6E2E1635}"/>
              </a:ext>
            </a:extLst>
          </p:cNvPr>
          <p:cNvSpPr txBox="1"/>
          <p:nvPr/>
        </p:nvSpPr>
        <p:spPr>
          <a:xfrm>
            <a:off x="4346547" y="4320866"/>
            <a:ext cx="912429"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in1_ap_ack</a:t>
            </a:r>
          </a:p>
        </p:txBody>
      </p:sp>
      <p:sp>
        <p:nvSpPr>
          <p:cNvPr id="95" name="TextBox 94">
            <a:extLst>
              <a:ext uri="{FF2B5EF4-FFF2-40B4-BE49-F238E27FC236}">
                <a16:creationId xmlns:a16="http://schemas.microsoft.com/office/drawing/2014/main" id="{53739811-93BF-4801-8A79-DD2D9749DE9E}"/>
              </a:ext>
            </a:extLst>
          </p:cNvPr>
          <p:cNvSpPr txBox="1"/>
          <p:nvPr/>
        </p:nvSpPr>
        <p:spPr>
          <a:xfrm>
            <a:off x="4343123" y="4785550"/>
            <a:ext cx="739305"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in2_read</a:t>
            </a:r>
          </a:p>
        </p:txBody>
      </p:sp>
      <p:cxnSp>
        <p:nvCxnSpPr>
          <p:cNvPr id="96" name="Straight Arrow Connector 95">
            <a:extLst>
              <a:ext uri="{FF2B5EF4-FFF2-40B4-BE49-F238E27FC236}">
                <a16:creationId xmlns:a16="http://schemas.microsoft.com/office/drawing/2014/main" id="{59A57B58-C8C8-4BF9-BE34-F269F9588F32}"/>
              </a:ext>
            </a:extLst>
          </p:cNvPr>
          <p:cNvCxnSpPr/>
          <p:nvPr/>
        </p:nvCxnSpPr>
        <p:spPr>
          <a:xfrm>
            <a:off x="3938195" y="491814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97" name="Straight Arrow Connector 96">
            <a:extLst>
              <a:ext uri="{FF2B5EF4-FFF2-40B4-BE49-F238E27FC236}">
                <a16:creationId xmlns:a16="http://schemas.microsoft.com/office/drawing/2014/main" id="{D30DEF49-54DF-4D1B-84F2-FF5B2045A2A4}"/>
              </a:ext>
            </a:extLst>
          </p:cNvPr>
          <p:cNvCxnSpPr/>
          <p:nvPr/>
        </p:nvCxnSpPr>
        <p:spPr>
          <a:xfrm>
            <a:off x="3935442" y="44744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98" name="TextBox 97">
            <a:extLst>
              <a:ext uri="{FF2B5EF4-FFF2-40B4-BE49-F238E27FC236}">
                <a16:creationId xmlns:a16="http://schemas.microsoft.com/office/drawing/2014/main" id="{62BD3537-E0E4-45AF-99FB-0F7C9B14F169}"/>
              </a:ext>
            </a:extLst>
          </p:cNvPr>
          <p:cNvSpPr txBox="1"/>
          <p:nvPr/>
        </p:nvSpPr>
        <p:spPr>
          <a:xfrm>
            <a:off x="1327936" y="4382757"/>
            <a:ext cx="88036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in1_ap_vld</a:t>
            </a:r>
          </a:p>
        </p:txBody>
      </p:sp>
      <p:cxnSp>
        <p:nvCxnSpPr>
          <p:cNvPr id="99" name="Straight Arrow Connector 98">
            <a:extLst>
              <a:ext uri="{FF2B5EF4-FFF2-40B4-BE49-F238E27FC236}">
                <a16:creationId xmlns:a16="http://schemas.microsoft.com/office/drawing/2014/main" id="{20DE0678-C6A8-4A3D-BF35-AED614A27E59}"/>
              </a:ext>
            </a:extLst>
          </p:cNvPr>
          <p:cNvCxnSpPr/>
          <p:nvPr/>
        </p:nvCxnSpPr>
        <p:spPr>
          <a:xfrm>
            <a:off x="2194869" y="449797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0" name="TextBox 99">
            <a:extLst>
              <a:ext uri="{FF2B5EF4-FFF2-40B4-BE49-F238E27FC236}">
                <a16:creationId xmlns:a16="http://schemas.microsoft.com/office/drawing/2014/main" id="{87955674-F6DE-48FB-A437-44FCF6C78838}"/>
              </a:ext>
            </a:extLst>
          </p:cNvPr>
          <p:cNvSpPr txBox="1"/>
          <p:nvPr/>
        </p:nvSpPr>
        <p:spPr>
          <a:xfrm>
            <a:off x="1195692" y="4843617"/>
            <a:ext cx="100860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in2_empty_n</a:t>
            </a:r>
          </a:p>
        </p:txBody>
      </p:sp>
      <p:cxnSp>
        <p:nvCxnSpPr>
          <p:cNvPr id="101" name="Straight Arrow Connector 100">
            <a:extLst>
              <a:ext uri="{FF2B5EF4-FFF2-40B4-BE49-F238E27FC236}">
                <a16:creationId xmlns:a16="http://schemas.microsoft.com/office/drawing/2014/main" id="{F5E87386-53C0-48DD-A0B1-4F6FBD965B1F}"/>
              </a:ext>
            </a:extLst>
          </p:cNvPr>
          <p:cNvCxnSpPr/>
          <p:nvPr/>
        </p:nvCxnSpPr>
        <p:spPr>
          <a:xfrm>
            <a:off x="2190864" y="49626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2" name="TextBox 101">
            <a:extLst>
              <a:ext uri="{FF2B5EF4-FFF2-40B4-BE49-F238E27FC236}">
                <a16:creationId xmlns:a16="http://schemas.microsoft.com/office/drawing/2014/main" id="{B3E75D89-06DB-4F4E-BF1A-F0513D36C2D2}"/>
              </a:ext>
            </a:extLst>
          </p:cNvPr>
          <p:cNvSpPr txBox="1"/>
          <p:nvPr/>
        </p:nvSpPr>
        <p:spPr>
          <a:xfrm>
            <a:off x="4339367" y="5266072"/>
            <a:ext cx="1136850"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sum_req_write</a:t>
            </a:r>
            <a:endParaRPr lang="en-US" sz="1050" b="1" kern="0" dirty="0">
              <a:solidFill>
                <a:srgbClr val="000000"/>
              </a:solidFill>
            </a:endParaRPr>
          </a:p>
        </p:txBody>
      </p:sp>
      <p:sp>
        <p:nvSpPr>
          <p:cNvPr id="103" name="TextBox 102">
            <a:extLst>
              <a:ext uri="{FF2B5EF4-FFF2-40B4-BE49-F238E27FC236}">
                <a16:creationId xmlns:a16="http://schemas.microsoft.com/office/drawing/2014/main" id="{947DE156-7B4E-4620-AF28-105B6A6D682C}"/>
              </a:ext>
            </a:extLst>
          </p:cNvPr>
          <p:cNvSpPr txBox="1"/>
          <p:nvPr/>
        </p:nvSpPr>
        <p:spPr>
          <a:xfrm>
            <a:off x="4335814" y="5425800"/>
            <a:ext cx="1107996"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sum_rsp_read</a:t>
            </a:r>
            <a:endParaRPr lang="en-US" sz="1050" b="1" kern="0" dirty="0">
              <a:solidFill>
                <a:srgbClr val="000000"/>
              </a:solidFill>
            </a:endParaRPr>
          </a:p>
        </p:txBody>
      </p:sp>
      <p:cxnSp>
        <p:nvCxnSpPr>
          <p:cNvPr id="104" name="Straight Arrow Connector 103">
            <a:extLst>
              <a:ext uri="{FF2B5EF4-FFF2-40B4-BE49-F238E27FC236}">
                <a16:creationId xmlns:a16="http://schemas.microsoft.com/office/drawing/2014/main" id="{3CD11140-E92C-4E7C-AB6C-131D64B20CE5}"/>
              </a:ext>
            </a:extLst>
          </p:cNvPr>
          <p:cNvCxnSpPr/>
          <p:nvPr/>
        </p:nvCxnSpPr>
        <p:spPr>
          <a:xfrm>
            <a:off x="3934816" y="56029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105" name="Straight Arrow Connector 104">
            <a:extLst>
              <a:ext uri="{FF2B5EF4-FFF2-40B4-BE49-F238E27FC236}">
                <a16:creationId xmlns:a16="http://schemas.microsoft.com/office/drawing/2014/main" id="{B3EB7FAE-0E1B-417C-AED8-4E481155AE75}"/>
              </a:ext>
            </a:extLst>
          </p:cNvPr>
          <p:cNvCxnSpPr/>
          <p:nvPr/>
        </p:nvCxnSpPr>
        <p:spPr>
          <a:xfrm>
            <a:off x="3932063" y="54492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6" name="TextBox 105">
            <a:extLst>
              <a:ext uri="{FF2B5EF4-FFF2-40B4-BE49-F238E27FC236}">
                <a16:creationId xmlns:a16="http://schemas.microsoft.com/office/drawing/2014/main" id="{A293FCB5-8E90-40E5-8736-AC5C88CC9E37}"/>
              </a:ext>
            </a:extLst>
          </p:cNvPr>
          <p:cNvSpPr txBox="1"/>
          <p:nvPr/>
        </p:nvSpPr>
        <p:spPr>
          <a:xfrm>
            <a:off x="4346445" y="5656230"/>
            <a:ext cx="1023037"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sum_req_din</a:t>
            </a:r>
            <a:endParaRPr lang="en-US" sz="1050" b="1" kern="0" dirty="0">
              <a:solidFill>
                <a:srgbClr val="000000"/>
              </a:solidFill>
            </a:endParaRPr>
          </a:p>
        </p:txBody>
      </p:sp>
      <p:cxnSp>
        <p:nvCxnSpPr>
          <p:cNvPr id="107" name="Straight Arrow Connector 106">
            <a:extLst>
              <a:ext uri="{FF2B5EF4-FFF2-40B4-BE49-F238E27FC236}">
                <a16:creationId xmlns:a16="http://schemas.microsoft.com/office/drawing/2014/main" id="{4B153A0F-2DFF-4353-BB9C-B9485CF0CEC2}"/>
              </a:ext>
            </a:extLst>
          </p:cNvPr>
          <p:cNvCxnSpPr/>
          <p:nvPr/>
        </p:nvCxnSpPr>
        <p:spPr>
          <a:xfrm>
            <a:off x="3934190" y="578882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8" name="TextBox 107">
            <a:extLst>
              <a:ext uri="{FF2B5EF4-FFF2-40B4-BE49-F238E27FC236}">
                <a16:creationId xmlns:a16="http://schemas.microsoft.com/office/drawing/2014/main" id="{79CCD650-C53E-4DAD-ABE2-8D97A414D378}"/>
              </a:ext>
            </a:extLst>
          </p:cNvPr>
          <p:cNvSpPr txBox="1"/>
          <p:nvPr/>
        </p:nvSpPr>
        <p:spPr>
          <a:xfrm>
            <a:off x="4346032" y="5809850"/>
            <a:ext cx="1055096"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sum_address</a:t>
            </a:r>
            <a:endParaRPr lang="en-US" sz="1050" b="1" kern="0" dirty="0">
              <a:solidFill>
                <a:srgbClr val="000000"/>
              </a:solidFill>
            </a:endParaRPr>
          </a:p>
        </p:txBody>
      </p:sp>
      <p:cxnSp>
        <p:nvCxnSpPr>
          <p:cNvPr id="109" name="Straight Arrow Connector 108">
            <a:extLst>
              <a:ext uri="{FF2B5EF4-FFF2-40B4-BE49-F238E27FC236}">
                <a16:creationId xmlns:a16="http://schemas.microsoft.com/office/drawing/2014/main" id="{3354AE37-513C-444C-83C7-425771130C5F}"/>
              </a:ext>
            </a:extLst>
          </p:cNvPr>
          <p:cNvCxnSpPr/>
          <p:nvPr/>
        </p:nvCxnSpPr>
        <p:spPr>
          <a:xfrm>
            <a:off x="3932063" y="594244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0" name="TextBox 109">
            <a:extLst>
              <a:ext uri="{FF2B5EF4-FFF2-40B4-BE49-F238E27FC236}">
                <a16:creationId xmlns:a16="http://schemas.microsoft.com/office/drawing/2014/main" id="{FE905A9E-3C90-40BA-8A34-7A265B6E16E6}"/>
              </a:ext>
            </a:extLst>
          </p:cNvPr>
          <p:cNvSpPr txBox="1"/>
          <p:nvPr/>
        </p:nvSpPr>
        <p:spPr>
          <a:xfrm>
            <a:off x="4338893" y="5995767"/>
            <a:ext cx="792204"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sum_size</a:t>
            </a:r>
            <a:endParaRPr lang="en-US" sz="1050" b="1" kern="0" dirty="0">
              <a:solidFill>
                <a:srgbClr val="000000"/>
              </a:solidFill>
            </a:endParaRPr>
          </a:p>
        </p:txBody>
      </p:sp>
      <p:cxnSp>
        <p:nvCxnSpPr>
          <p:cNvPr id="111" name="Straight Arrow Connector 110">
            <a:extLst>
              <a:ext uri="{FF2B5EF4-FFF2-40B4-BE49-F238E27FC236}">
                <a16:creationId xmlns:a16="http://schemas.microsoft.com/office/drawing/2014/main" id="{87CA95C0-65C9-4750-A05D-72FB1B306E67}"/>
              </a:ext>
            </a:extLst>
          </p:cNvPr>
          <p:cNvCxnSpPr/>
          <p:nvPr/>
        </p:nvCxnSpPr>
        <p:spPr>
          <a:xfrm>
            <a:off x="3931438" y="612835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2" name="TextBox 111">
            <a:extLst>
              <a:ext uri="{FF2B5EF4-FFF2-40B4-BE49-F238E27FC236}">
                <a16:creationId xmlns:a16="http://schemas.microsoft.com/office/drawing/2014/main" id="{D648627E-61E7-43DD-B590-D11E378D273E}"/>
              </a:ext>
            </a:extLst>
          </p:cNvPr>
          <p:cNvSpPr txBox="1"/>
          <p:nvPr/>
        </p:nvSpPr>
        <p:spPr>
          <a:xfrm>
            <a:off x="1060834" y="5346532"/>
            <a:ext cx="1180130"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sum_req_full_n</a:t>
            </a:r>
            <a:endParaRPr lang="en-US" sz="1050" b="1" kern="0" dirty="0">
              <a:solidFill>
                <a:srgbClr val="000000"/>
              </a:solidFill>
            </a:endParaRPr>
          </a:p>
        </p:txBody>
      </p:sp>
      <p:cxnSp>
        <p:nvCxnSpPr>
          <p:cNvPr id="113" name="Straight Arrow Connector 112">
            <a:extLst>
              <a:ext uri="{FF2B5EF4-FFF2-40B4-BE49-F238E27FC236}">
                <a16:creationId xmlns:a16="http://schemas.microsoft.com/office/drawing/2014/main" id="{3325173E-B12B-45E0-A688-701F7D0751A2}"/>
              </a:ext>
            </a:extLst>
          </p:cNvPr>
          <p:cNvCxnSpPr/>
          <p:nvPr/>
        </p:nvCxnSpPr>
        <p:spPr>
          <a:xfrm>
            <a:off x="2189771" y="546174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4" name="TextBox 113">
            <a:extLst>
              <a:ext uri="{FF2B5EF4-FFF2-40B4-BE49-F238E27FC236}">
                <a16:creationId xmlns:a16="http://schemas.microsoft.com/office/drawing/2014/main" id="{CEFD5978-8EE2-417E-BD80-5276294BE483}"/>
              </a:ext>
            </a:extLst>
          </p:cNvPr>
          <p:cNvSpPr txBox="1"/>
          <p:nvPr/>
        </p:nvSpPr>
        <p:spPr>
          <a:xfrm>
            <a:off x="864211" y="5479125"/>
            <a:ext cx="1377300"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sum_rsp_empty_n</a:t>
            </a:r>
            <a:endParaRPr lang="en-US" sz="1050" b="1" kern="0" dirty="0">
              <a:solidFill>
                <a:srgbClr val="000000"/>
              </a:solidFill>
            </a:endParaRPr>
          </a:p>
        </p:txBody>
      </p:sp>
      <p:cxnSp>
        <p:nvCxnSpPr>
          <p:cNvPr id="115" name="Straight Arrow Connector 114">
            <a:extLst>
              <a:ext uri="{FF2B5EF4-FFF2-40B4-BE49-F238E27FC236}">
                <a16:creationId xmlns:a16="http://schemas.microsoft.com/office/drawing/2014/main" id="{6A473CFC-E686-4FE3-AC0E-D4ED0F2F93B3}"/>
              </a:ext>
            </a:extLst>
          </p:cNvPr>
          <p:cNvCxnSpPr/>
          <p:nvPr/>
        </p:nvCxnSpPr>
        <p:spPr>
          <a:xfrm>
            <a:off x="2190318" y="563885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6" name="TextBox 115">
            <a:extLst>
              <a:ext uri="{FF2B5EF4-FFF2-40B4-BE49-F238E27FC236}">
                <a16:creationId xmlns:a16="http://schemas.microsoft.com/office/drawing/2014/main" id="{F4EC4F2E-B0F9-4C0E-A001-3C18E65308F6}"/>
              </a:ext>
            </a:extLst>
          </p:cNvPr>
          <p:cNvSpPr txBox="1"/>
          <p:nvPr/>
        </p:nvSpPr>
        <p:spPr>
          <a:xfrm>
            <a:off x="1308790" y="5180451"/>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FFFFFF">
                    <a:lumMod val="75000"/>
                  </a:srgbClr>
                </a:solidFill>
              </a:rPr>
              <a:t>sum_datain</a:t>
            </a:r>
            <a:endParaRPr lang="en-US" sz="1050" b="1" kern="0" dirty="0">
              <a:solidFill>
                <a:srgbClr val="FFFFFF">
                  <a:lumMod val="75000"/>
                </a:srgbClr>
              </a:solidFill>
            </a:endParaRPr>
          </a:p>
        </p:txBody>
      </p:sp>
      <p:cxnSp>
        <p:nvCxnSpPr>
          <p:cNvPr id="117" name="Straight Arrow Connector 116">
            <a:extLst>
              <a:ext uri="{FF2B5EF4-FFF2-40B4-BE49-F238E27FC236}">
                <a16:creationId xmlns:a16="http://schemas.microsoft.com/office/drawing/2014/main" id="{E70D89F3-31F2-45EB-B181-3D065CF28203}"/>
              </a:ext>
            </a:extLst>
          </p:cNvPr>
          <p:cNvCxnSpPr/>
          <p:nvPr/>
        </p:nvCxnSpPr>
        <p:spPr>
          <a:xfrm>
            <a:off x="2190864" y="529566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18" name="TextBox 117">
            <a:extLst>
              <a:ext uri="{FF2B5EF4-FFF2-40B4-BE49-F238E27FC236}">
                <a16:creationId xmlns:a16="http://schemas.microsoft.com/office/drawing/2014/main" id="{EDD550C8-A7BA-447A-9CA5-01A8884C4FA5}"/>
              </a:ext>
            </a:extLst>
          </p:cNvPr>
          <p:cNvSpPr txBox="1"/>
          <p:nvPr/>
        </p:nvSpPr>
        <p:spPr>
          <a:xfrm>
            <a:off x="2931643" y="3580076"/>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119" name="TextBox 118">
            <a:extLst>
              <a:ext uri="{FF2B5EF4-FFF2-40B4-BE49-F238E27FC236}">
                <a16:creationId xmlns:a16="http://schemas.microsoft.com/office/drawing/2014/main" id="{8169B0EA-05A9-4E2A-83C3-7112C1BA1BDB}"/>
              </a:ext>
            </a:extLst>
          </p:cNvPr>
          <p:cNvSpPr txBox="1"/>
          <p:nvPr/>
        </p:nvSpPr>
        <p:spPr>
          <a:xfrm>
            <a:off x="1618245" y="5765337"/>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rPr>
              <a:t>ap_clk</a:t>
            </a:r>
            <a:endParaRPr lang="en-US" sz="1050" b="1" kern="0" dirty="0">
              <a:solidFill>
                <a:srgbClr val="FFFFFF">
                  <a:lumMod val="65000"/>
                </a:srgbClr>
              </a:solidFill>
            </a:endParaRPr>
          </a:p>
        </p:txBody>
      </p:sp>
      <p:cxnSp>
        <p:nvCxnSpPr>
          <p:cNvPr id="120" name="Straight Arrow Connector 119">
            <a:extLst>
              <a:ext uri="{FF2B5EF4-FFF2-40B4-BE49-F238E27FC236}">
                <a16:creationId xmlns:a16="http://schemas.microsoft.com/office/drawing/2014/main" id="{2763DD85-65CA-4A84-9C56-AA028625BD04}"/>
              </a:ext>
            </a:extLst>
          </p:cNvPr>
          <p:cNvCxnSpPr/>
          <p:nvPr/>
        </p:nvCxnSpPr>
        <p:spPr>
          <a:xfrm>
            <a:off x="2197356" y="588055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21" name="TextBox 120">
            <a:extLst>
              <a:ext uri="{FF2B5EF4-FFF2-40B4-BE49-F238E27FC236}">
                <a16:creationId xmlns:a16="http://schemas.microsoft.com/office/drawing/2014/main" id="{62E66DEB-08A5-45BB-87E4-53ED1F456A7E}"/>
              </a:ext>
            </a:extLst>
          </p:cNvPr>
          <p:cNvSpPr txBox="1"/>
          <p:nvPr/>
        </p:nvSpPr>
        <p:spPr>
          <a:xfrm>
            <a:off x="1632673" y="5942443"/>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rPr>
              <a:t>ap_rst</a:t>
            </a:r>
            <a:endParaRPr lang="en-US" sz="1050" b="1" kern="0" dirty="0">
              <a:solidFill>
                <a:srgbClr val="FFFFFF">
                  <a:lumMod val="65000"/>
                </a:srgbClr>
              </a:solidFill>
            </a:endParaRPr>
          </a:p>
        </p:txBody>
      </p:sp>
      <p:cxnSp>
        <p:nvCxnSpPr>
          <p:cNvPr id="122" name="Straight Arrow Connector 121">
            <a:extLst>
              <a:ext uri="{FF2B5EF4-FFF2-40B4-BE49-F238E27FC236}">
                <a16:creationId xmlns:a16="http://schemas.microsoft.com/office/drawing/2014/main" id="{4C16E15A-566B-4BA7-A906-B0D7775F5622}"/>
              </a:ext>
            </a:extLst>
          </p:cNvPr>
          <p:cNvCxnSpPr/>
          <p:nvPr/>
        </p:nvCxnSpPr>
        <p:spPr>
          <a:xfrm>
            <a:off x="2197356" y="6057657"/>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23" name="TextBox 122">
            <a:extLst>
              <a:ext uri="{FF2B5EF4-FFF2-40B4-BE49-F238E27FC236}">
                <a16:creationId xmlns:a16="http://schemas.microsoft.com/office/drawing/2014/main" id="{38AC0C99-1CAB-4266-96DF-0B6988FFCB5B}"/>
              </a:ext>
            </a:extLst>
          </p:cNvPr>
          <p:cNvSpPr txBox="1"/>
          <p:nvPr/>
        </p:nvSpPr>
        <p:spPr>
          <a:xfrm>
            <a:off x="1301276" y="1819188"/>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124" name="TextBox 123">
            <a:extLst>
              <a:ext uri="{FF2B5EF4-FFF2-40B4-BE49-F238E27FC236}">
                <a16:creationId xmlns:a16="http://schemas.microsoft.com/office/drawing/2014/main" id="{3EB34407-436F-43AA-914E-29FF34EA49F1}"/>
              </a:ext>
            </a:extLst>
          </p:cNvPr>
          <p:cNvSpPr txBox="1"/>
          <p:nvPr/>
        </p:nvSpPr>
        <p:spPr>
          <a:xfrm>
            <a:off x="2957043" y="3326076"/>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125" name="Down Arrow 55">
            <a:extLst>
              <a:ext uri="{FF2B5EF4-FFF2-40B4-BE49-F238E27FC236}">
                <a16:creationId xmlns:a16="http://schemas.microsoft.com/office/drawing/2014/main" id="{65BA3BE3-4A83-4E41-98DC-E87B64EC16B1}"/>
              </a:ext>
            </a:extLst>
          </p:cNvPr>
          <p:cNvSpPr/>
          <p:nvPr/>
        </p:nvSpPr>
        <p:spPr>
          <a:xfrm>
            <a:off x="1659629" y="3201770"/>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highlight>
                  <a:srgbClr val="FFFF00"/>
                </a:highlight>
              </a:rPr>
              <a:t>Vitis</a:t>
            </a:r>
            <a:r>
              <a:rPr lang="en-US" dirty="0"/>
              <a:t> HLS Optional IO : Port</a:t>
            </a:r>
            <a:r>
              <a:rPr lang="en-US" dirty="0">
                <a:highlight>
                  <a:srgbClr val="FFFF00"/>
                </a:highlight>
              </a:rPr>
              <a:t>-Level</a:t>
            </a:r>
            <a:r>
              <a:rPr lang="en-US" dirty="0"/>
              <a:t> IO Protocols</a:t>
            </a:r>
          </a:p>
        </p:txBody>
      </p:sp>
      <p:sp>
        <p:nvSpPr>
          <p:cNvPr id="4" name="Slide Number Placeholder 3"/>
          <p:cNvSpPr>
            <a:spLocks noGrp="1"/>
          </p:cNvSpPr>
          <p:nvPr>
            <p:ph type="sldNum" sz="quarter" idx="10"/>
          </p:nvPr>
        </p:nvSpPr>
        <p:spPr/>
        <p:txBody>
          <a:bodyPr/>
          <a:lstStyle/>
          <a:p>
            <a:pPr defTabSz="914400">
              <a:defRPr/>
            </a:pPr>
            <a:r>
              <a:rPr lang="en-US" dirty="0">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17</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74" name="Content Placeholder 2"/>
          <p:cNvSpPr txBox="1">
            <a:spLocks/>
          </p:cNvSpPr>
          <p:nvPr/>
        </p:nvSpPr>
        <p:spPr bwMode="auto">
          <a:xfrm>
            <a:off x="5788842" y="1163105"/>
            <a:ext cx="6150451"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Port IO Protocols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An IO protocol added at the port level</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Sequences the data to/from the data port</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Interface Synthesis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The design is automatically synthesized to account for IO signals (enables, acknowledges etc.)</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Select from a pre-defined list</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The IO protocol for each port can be selected from a list</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Allows the user to easily connect to surrounding blocks</a:t>
            </a:r>
          </a:p>
          <a:p>
            <a:pPr marL="342900" indent="-342900" defTabSz="9144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Non-standard Interfaces</a:t>
            </a:r>
          </a:p>
          <a:p>
            <a:pPr marL="800100" lvl="1" indent="-342900" defTabSz="914400">
              <a:spcBef>
                <a:spcPct val="20000"/>
              </a:spcBef>
              <a:buFont typeface="Arial" pitchFamily="34" charset="0"/>
              <a:buChar char="−"/>
            </a:pPr>
            <a:r>
              <a:rPr lang="en-US" dirty="0">
                <a:solidFill>
                  <a:srgbClr val="0C0C0C"/>
                </a:solidFill>
                <a:latin typeface="Arial"/>
                <a:ea typeface="ＭＳ Ｐゴシック" pitchFamily="24" charset="-128"/>
                <a:cs typeface="ＭＳ Ｐゴシック" pitchFamily="24" charset="-128"/>
              </a:rPr>
              <a:t>Supported in </a:t>
            </a:r>
            <a:r>
              <a:rPr lang="en-US" strike="sngStrike" dirty="0">
                <a:solidFill>
                  <a:srgbClr val="0C0C0C"/>
                </a:solidFill>
                <a:latin typeface="Arial"/>
                <a:ea typeface="ＭＳ Ｐゴシック" pitchFamily="24" charset="-128"/>
                <a:cs typeface="ＭＳ Ｐゴシック" pitchFamily="24" charset="-128"/>
              </a:rPr>
              <a:t>C/</a:t>
            </a:r>
            <a:r>
              <a:rPr lang="en-US" dirty="0">
                <a:solidFill>
                  <a:srgbClr val="0C0C0C"/>
                </a:solidFill>
                <a:latin typeface="Arial"/>
                <a:ea typeface="ＭＳ Ｐゴシック" pitchFamily="24" charset="-128"/>
                <a:cs typeface="ＭＳ Ｐゴシック" pitchFamily="24" charset="-128"/>
              </a:rPr>
              <a:t>C++ using an arbitrary protocol definition</a:t>
            </a:r>
          </a:p>
          <a:p>
            <a:pPr marL="800100" lvl="1" indent="-342900" defTabSz="914400">
              <a:spcBef>
                <a:spcPct val="20000"/>
              </a:spcBef>
              <a:buFont typeface="Arial" pitchFamily="34" charset="0"/>
              <a:buChar char="−"/>
            </a:pPr>
            <a:r>
              <a:rPr lang="en-US" strike="sngStrike" dirty="0">
                <a:solidFill>
                  <a:srgbClr val="0C0C0C"/>
                </a:solidFill>
                <a:latin typeface="Arial"/>
                <a:ea typeface="ＭＳ Ｐゴシック" pitchFamily="24" charset="-128"/>
                <a:cs typeface="ＭＳ Ｐゴシック" pitchFamily="24" charset="-128"/>
              </a:rPr>
              <a:t>Supported natively in SystemC</a:t>
            </a:r>
          </a:p>
        </p:txBody>
      </p:sp>
      <p:sp>
        <p:nvSpPr>
          <p:cNvPr id="53"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17</a:t>
            </a:fld>
            <a:endParaRPr lang="en-US" sz="1000" dirty="0">
              <a:solidFill>
                <a:srgbClr val="FFFFFF"/>
              </a:solidFill>
              <a:latin typeface="Arial" charset="0"/>
              <a:ea typeface="ＭＳ Ｐゴシック" pitchFamily="34" charset="-128"/>
              <a:cs typeface="Arial" charset="0"/>
            </a:endParaRPr>
          </a:p>
        </p:txBody>
      </p:sp>
      <p:sp>
        <p:nvSpPr>
          <p:cNvPr id="72" name="Rectangle 71">
            <a:extLst>
              <a:ext uri="{FF2B5EF4-FFF2-40B4-BE49-F238E27FC236}">
                <a16:creationId xmlns:a16="http://schemas.microsoft.com/office/drawing/2014/main" id="{4252E414-2543-4611-B3DE-9836F7A43DEC}"/>
              </a:ext>
            </a:extLst>
          </p:cNvPr>
          <p:cNvSpPr/>
          <p:nvPr/>
        </p:nvSpPr>
        <p:spPr>
          <a:xfrm>
            <a:off x="2189006" y="3609513"/>
            <a:ext cx="2155982" cy="2678577"/>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73" name="TextBox 72">
            <a:extLst>
              <a:ext uri="{FF2B5EF4-FFF2-40B4-BE49-F238E27FC236}">
                <a16:creationId xmlns:a16="http://schemas.microsoft.com/office/drawing/2014/main" id="{A2FDF977-D052-488A-95F6-34489D8FFFA9}"/>
              </a:ext>
            </a:extLst>
          </p:cNvPr>
          <p:cNvSpPr txBox="1"/>
          <p:nvPr/>
        </p:nvSpPr>
        <p:spPr>
          <a:xfrm>
            <a:off x="4339791" y="5142046"/>
            <a:ext cx="1063112"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FFFFFF">
                    <a:lumMod val="75000"/>
                  </a:srgbClr>
                </a:solidFill>
                <a:latin typeface="Arial"/>
              </a:rPr>
              <a:t>sum_dataout</a:t>
            </a:r>
            <a:endParaRPr lang="en-US" sz="1100" b="1" kern="0" dirty="0">
              <a:solidFill>
                <a:srgbClr val="FFFFFF">
                  <a:lumMod val="75000"/>
                </a:srgbClr>
              </a:solidFill>
              <a:latin typeface="Arial"/>
            </a:endParaRPr>
          </a:p>
        </p:txBody>
      </p:sp>
      <p:sp>
        <p:nvSpPr>
          <p:cNvPr id="77" name="TextBox 76">
            <a:extLst>
              <a:ext uri="{FF2B5EF4-FFF2-40B4-BE49-F238E27FC236}">
                <a16:creationId xmlns:a16="http://schemas.microsoft.com/office/drawing/2014/main" id="{65167774-D5EE-4530-AAE8-688E0F210C64}"/>
              </a:ext>
            </a:extLst>
          </p:cNvPr>
          <p:cNvSpPr txBox="1"/>
          <p:nvPr/>
        </p:nvSpPr>
        <p:spPr>
          <a:xfrm>
            <a:off x="1854970" y="4223029"/>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in1</a:t>
            </a:r>
          </a:p>
        </p:txBody>
      </p:sp>
      <p:sp>
        <p:nvSpPr>
          <p:cNvPr id="78" name="TextBox 77">
            <a:extLst>
              <a:ext uri="{FF2B5EF4-FFF2-40B4-BE49-F238E27FC236}">
                <a16:creationId xmlns:a16="http://schemas.microsoft.com/office/drawing/2014/main" id="{9CCAB3D9-EF3F-4228-853F-93B6A7487C35}"/>
              </a:ext>
            </a:extLst>
          </p:cNvPr>
          <p:cNvSpPr txBox="1"/>
          <p:nvPr/>
        </p:nvSpPr>
        <p:spPr>
          <a:xfrm>
            <a:off x="1854970" y="4671254"/>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in2</a:t>
            </a:r>
          </a:p>
        </p:txBody>
      </p:sp>
      <p:cxnSp>
        <p:nvCxnSpPr>
          <p:cNvPr id="79" name="Straight Arrow Connector 78">
            <a:extLst>
              <a:ext uri="{FF2B5EF4-FFF2-40B4-BE49-F238E27FC236}">
                <a16:creationId xmlns:a16="http://schemas.microsoft.com/office/drawing/2014/main" id="{129C0D9C-9428-43FB-840C-8464563AB77E}"/>
              </a:ext>
            </a:extLst>
          </p:cNvPr>
          <p:cNvCxnSpPr/>
          <p:nvPr/>
        </p:nvCxnSpPr>
        <p:spPr>
          <a:xfrm>
            <a:off x="2182405" y="4338243"/>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0" name="Straight Arrow Connector 79">
            <a:extLst>
              <a:ext uri="{FF2B5EF4-FFF2-40B4-BE49-F238E27FC236}">
                <a16:creationId xmlns:a16="http://schemas.microsoft.com/office/drawing/2014/main" id="{E5309CBB-504C-489A-BD0C-DF36EB513834}"/>
              </a:ext>
            </a:extLst>
          </p:cNvPr>
          <p:cNvCxnSpPr/>
          <p:nvPr/>
        </p:nvCxnSpPr>
        <p:spPr>
          <a:xfrm>
            <a:off x="2190864" y="480995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1" name="Straight Arrow Connector 80">
            <a:extLst>
              <a:ext uri="{FF2B5EF4-FFF2-40B4-BE49-F238E27FC236}">
                <a16:creationId xmlns:a16="http://schemas.microsoft.com/office/drawing/2014/main" id="{4678378C-8BA0-4905-A851-813613F6CC9D}"/>
              </a:ext>
            </a:extLst>
          </p:cNvPr>
          <p:cNvCxnSpPr/>
          <p:nvPr/>
        </p:nvCxnSpPr>
        <p:spPr>
          <a:xfrm>
            <a:off x="3931438" y="5295666"/>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82" name="TextBox 81">
            <a:extLst>
              <a:ext uri="{FF2B5EF4-FFF2-40B4-BE49-F238E27FC236}">
                <a16:creationId xmlns:a16="http://schemas.microsoft.com/office/drawing/2014/main" id="{C56A92A7-1959-4C7B-B92B-1AF5292B45D4}"/>
              </a:ext>
            </a:extLst>
          </p:cNvPr>
          <p:cNvSpPr txBox="1"/>
          <p:nvPr/>
        </p:nvSpPr>
        <p:spPr>
          <a:xfrm>
            <a:off x="4334579" y="3561333"/>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latin typeface="Arial"/>
              </a:rPr>
              <a:t>ap_done</a:t>
            </a:r>
          </a:p>
        </p:txBody>
      </p:sp>
      <p:sp>
        <p:nvSpPr>
          <p:cNvPr id="87" name="TextBox 86">
            <a:extLst>
              <a:ext uri="{FF2B5EF4-FFF2-40B4-BE49-F238E27FC236}">
                <a16:creationId xmlns:a16="http://schemas.microsoft.com/office/drawing/2014/main" id="{20124EB6-3BCE-43A0-B8FA-8B4BDD8468BF}"/>
              </a:ext>
            </a:extLst>
          </p:cNvPr>
          <p:cNvSpPr txBox="1"/>
          <p:nvPr/>
        </p:nvSpPr>
        <p:spPr>
          <a:xfrm>
            <a:off x="1509960" y="3773020"/>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FFFFFF">
                    <a:lumMod val="75000"/>
                  </a:srgbClr>
                </a:solidFill>
                <a:latin typeface="Arial"/>
              </a:rPr>
              <a:t>ap_start</a:t>
            </a:r>
          </a:p>
        </p:txBody>
      </p:sp>
      <p:cxnSp>
        <p:nvCxnSpPr>
          <p:cNvPr id="88" name="Straight Arrow Connector 87">
            <a:extLst>
              <a:ext uri="{FF2B5EF4-FFF2-40B4-BE49-F238E27FC236}">
                <a16:creationId xmlns:a16="http://schemas.microsoft.com/office/drawing/2014/main" id="{F7866FC0-3D7C-4D73-8F01-2BA439C72AC2}"/>
              </a:ext>
            </a:extLst>
          </p:cNvPr>
          <p:cNvCxnSpPr/>
          <p:nvPr/>
        </p:nvCxnSpPr>
        <p:spPr>
          <a:xfrm>
            <a:off x="2194869" y="3888234"/>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cxnSp>
        <p:nvCxnSpPr>
          <p:cNvPr id="89" name="Straight Arrow Connector 88">
            <a:extLst>
              <a:ext uri="{FF2B5EF4-FFF2-40B4-BE49-F238E27FC236}">
                <a16:creationId xmlns:a16="http://schemas.microsoft.com/office/drawing/2014/main" id="{56E9F4D5-061B-4BEA-89DF-59E3C0324FA1}"/>
              </a:ext>
            </a:extLst>
          </p:cNvPr>
          <p:cNvCxnSpPr/>
          <p:nvPr/>
        </p:nvCxnSpPr>
        <p:spPr>
          <a:xfrm>
            <a:off x="3937499" y="369529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0" name="TextBox 89">
            <a:extLst>
              <a:ext uri="{FF2B5EF4-FFF2-40B4-BE49-F238E27FC236}">
                <a16:creationId xmlns:a16="http://schemas.microsoft.com/office/drawing/2014/main" id="{5760668D-8DA0-420F-B86F-BC254CDF8029}"/>
              </a:ext>
            </a:extLst>
          </p:cNvPr>
          <p:cNvSpPr txBox="1"/>
          <p:nvPr/>
        </p:nvSpPr>
        <p:spPr>
          <a:xfrm>
            <a:off x="4319189" y="3760583"/>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FFFFFF">
                    <a:lumMod val="75000"/>
                  </a:srgbClr>
                </a:solidFill>
                <a:latin typeface="Arial"/>
              </a:rPr>
              <a:t>ap_idle</a:t>
            </a:r>
          </a:p>
        </p:txBody>
      </p:sp>
      <p:cxnSp>
        <p:nvCxnSpPr>
          <p:cNvPr id="91" name="Straight Arrow Connector 90">
            <a:extLst>
              <a:ext uri="{FF2B5EF4-FFF2-40B4-BE49-F238E27FC236}">
                <a16:creationId xmlns:a16="http://schemas.microsoft.com/office/drawing/2014/main" id="{7A286006-5187-4707-85A6-55E2B44F5BD8}"/>
              </a:ext>
            </a:extLst>
          </p:cNvPr>
          <p:cNvCxnSpPr/>
          <p:nvPr/>
        </p:nvCxnSpPr>
        <p:spPr>
          <a:xfrm>
            <a:off x="3938124" y="3875798"/>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2" name="TextBox 91">
            <a:extLst>
              <a:ext uri="{FF2B5EF4-FFF2-40B4-BE49-F238E27FC236}">
                <a16:creationId xmlns:a16="http://schemas.microsoft.com/office/drawing/2014/main" id="{774FA18F-9C8F-41C8-B604-B3B33D8A96A8}"/>
              </a:ext>
            </a:extLst>
          </p:cNvPr>
          <p:cNvSpPr txBox="1"/>
          <p:nvPr/>
        </p:nvSpPr>
        <p:spPr>
          <a:xfrm>
            <a:off x="4343998" y="4022193"/>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FFFFFF">
                    <a:lumMod val="65000"/>
                  </a:srgbClr>
                </a:solidFill>
                <a:latin typeface="Arial"/>
              </a:rPr>
              <a:t>ap_return</a:t>
            </a:r>
            <a:endParaRPr lang="en-US" sz="1100" b="1" kern="0" dirty="0">
              <a:solidFill>
                <a:srgbClr val="FFFFFF">
                  <a:lumMod val="75000"/>
                </a:srgbClr>
              </a:solidFill>
              <a:latin typeface="Arial"/>
            </a:endParaRPr>
          </a:p>
        </p:txBody>
      </p:sp>
      <p:cxnSp>
        <p:nvCxnSpPr>
          <p:cNvPr id="93" name="Straight Arrow Connector 92">
            <a:extLst>
              <a:ext uri="{FF2B5EF4-FFF2-40B4-BE49-F238E27FC236}">
                <a16:creationId xmlns:a16="http://schemas.microsoft.com/office/drawing/2014/main" id="{53E6CFCF-E112-4BAB-90C7-A28880931834}"/>
              </a:ext>
            </a:extLst>
          </p:cNvPr>
          <p:cNvCxnSpPr/>
          <p:nvPr/>
        </p:nvCxnSpPr>
        <p:spPr>
          <a:xfrm>
            <a:off x="3935442" y="4137408"/>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3DCD7321-3BF2-41C8-9C8D-D24B6E2E1635}"/>
              </a:ext>
            </a:extLst>
          </p:cNvPr>
          <p:cNvSpPr txBox="1"/>
          <p:nvPr/>
        </p:nvSpPr>
        <p:spPr>
          <a:xfrm>
            <a:off x="4346547" y="4320866"/>
            <a:ext cx="912429"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in1_ap_ack</a:t>
            </a:r>
          </a:p>
        </p:txBody>
      </p:sp>
      <p:sp>
        <p:nvSpPr>
          <p:cNvPr id="95" name="TextBox 94">
            <a:extLst>
              <a:ext uri="{FF2B5EF4-FFF2-40B4-BE49-F238E27FC236}">
                <a16:creationId xmlns:a16="http://schemas.microsoft.com/office/drawing/2014/main" id="{53739811-93BF-4801-8A79-DD2D9749DE9E}"/>
              </a:ext>
            </a:extLst>
          </p:cNvPr>
          <p:cNvSpPr txBox="1"/>
          <p:nvPr/>
        </p:nvSpPr>
        <p:spPr>
          <a:xfrm>
            <a:off x="4343123" y="4785550"/>
            <a:ext cx="739305"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in2_read</a:t>
            </a:r>
          </a:p>
        </p:txBody>
      </p:sp>
      <p:cxnSp>
        <p:nvCxnSpPr>
          <p:cNvPr id="96" name="Straight Arrow Connector 95">
            <a:extLst>
              <a:ext uri="{FF2B5EF4-FFF2-40B4-BE49-F238E27FC236}">
                <a16:creationId xmlns:a16="http://schemas.microsoft.com/office/drawing/2014/main" id="{59A57B58-C8C8-4BF9-BE34-F269F9588F32}"/>
              </a:ext>
            </a:extLst>
          </p:cNvPr>
          <p:cNvCxnSpPr/>
          <p:nvPr/>
        </p:nvCxnSpPr>
        <p:spPr>
          <a:xfrm>
            <a:off x="3938195" y="491814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97" name="Straight Arrow Connector 96">
            <a:extLst>
              <a:ext uri="{FF2B5EF4-FFF2-40B4-BE49-F238E27FC236}">
                <a16:creationId xmlns:a16="http://schemas.microsoft.com/office/drawing/2014/main" id="{D30DEF49-54DF-4D1B-84F2-FF5B2045A2A4}"/>
              </a:ext>
            </a:extLst>
          </p:cNvPr>
          <p:cNvCxnSpPr/>
          <p:nvPr/>
        </p:nvCxnSpPr>
        <p:spPr>
          <a:xfrm>
            <a:off x="3935442" y="44744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98" name="TextBox 97">
            <a:extLst>
              <a:ext uri="{FF2B5EF4-FFF2-40B4-BE49-F238E27FC236}">
                <a16:creationId xmlns:a16="http://schemas.microsoft.com/office/drawing/2014/main" id="{62BD3537-E0E4-45AF-99FB-0F7C9B14F169}"/>
              </a:ext>
            </a:extLst>
          </p:cNvPr>
          <p:cNvSpPr txBox="1"/>
          <p:nvPr/>
        </p:nvSpPr>
        <p:spPr>
          <a:xfrm>
            <a:off x="1327936" y="4382757"/>
            <a:ext cx="88036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in1_ap_vld</a:t>
            </a:r>
          </a:p>
        </p:txBody>
      </p:sp>
      <p:cxnSp>
        <p:nvCxnSpPr>
          <p:cNvPr id="99" name="Straight Arrow Connector 98">
            <a:extLst>
              <a:ext uri="{FF2B5EF4-FFF2-40B4-BE49-F238E27FC236}">
                <a16:creationId xmlns:a16="http://schemas.microsoft.com/office/drawing/2014/main" id="{20DE0678-C6A8-4A3D-BF35-AED614A27E59}"/>
              </a:ext>
            </a:extLst>
          </p:cNvPr>
          <p:cNvCxnSpPr/>
          <p:nvPr/>
        </p:nvCxnSpPr>
        <p:spPr>
          <a:xfrm>
            <a:off x="2194869" y="449797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0" name="TextBox 99">
            <a:extLst>
              <a:ext uri="{FF2B5EF4-FFF2-40B4-BE49-F238E27FC236}">
                <a16:creationId xmlns:a16="http://schemas.microsoft.com/office/drawing/2014/main" id="{87955674-F6DE-48FB-A437-44FCF6C78838}"/>
              </a:ext>
            </a:extLst>
          </p:cNvPr>
          <p:cNvSpPr txBox="1"/>
          <p:nvPr/>
        </p:nvSpPr>
        <p:spPr>
          <a:xfrm>
            <a:off x="1195692" y="4843617"/>
            <a:ext cx="100860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in2_empty_n</a:t>
            </a:r>
          </a:p>
        </p:txBody>
      </p:sp>
      <p:cxnSp>
        <p:nvCxnSpPr>
          <p:cNvPr id="101" name="Straight Arrow Connector 100">
            <a:extLst>
              <a:ext uri="{FF2B5EF4-FFF2-40B4-BE49-F238E27FC236}">
                <a16:creationId xmlns:a16="http://schemas.microsoft.com/office/drawing/2014/main" id="{F5E87386-53C0-48DD-A0B1-4F6FBD965B1F}"/>
              </a:ext>
            </a:extLst>
          </p:cNvPr>
          <p:cNvCxnSpPr/>
          <p:nvPr/>
        </p:nvCxnSpPr>
        <p:spPr>
          <a:xfrm>
            <a:off x="2190864" y="49626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2" name="TextBox 101">
            <a:extLst>
              <a:ext uri="{FF2B5EF4-FFF2-40B4-BE49-F238E27FC236}">
                <a16:creationId xmlns:a16="http://schemas.microsoft.com/office/drawing/2014/main" id="{B3E75D89-06DB-4F4E-BF1A-F0513D36C2D2}"/>
              </a:ext>
            </a:extLst>
          </p:cNvPr>
          <p:cNvSpPr txBox="1"/>
          <p:nvPr/>
        </p:nvSpPr>
        <p:spPr>
          <a:xfrm>
            <a:off x="4339367" y="5266072"/>
            <a:ext cx="1136850"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sum_req_write</a:t>
            </a:r>
            <a:endParaRPr lang="en-US" sz="1050" b="1" kern="0" dirty="0">
              <a:solidFill>
                <a:srgbClr val="000000"/>
              </a:solidFill>
              <a:latin typeface="Arial"/>
            </a:endParaRPr>
          </a:p>
        </p:txBody>
      </p:sp>
      <p:sp>
        <p:nvSpPr>
          <p:cNvPr id="103" name="TextBox 102">
            <a:extLst>
              <a:ext uri="{FF2B5EF4-FFF2-40B4-BE49-F238E27FC236}">
                <a16:creationId xmlns:a16="http://schemas.microsoft.com/office/drawing/2014/main" id="{947DE156-7B4E-4620-AF28-105B6A6D682C}"/>
              </a:ext>
            </a:extLst>
          </p:cNvPr>
          <p:cNvSpPr txBox="1"/>
          <p:nvPr/>
        </p:nvSpPr>
        <p:spPr>
          <a:xfrm>
            <a:off x="4335814" y="5425800"/>
            <a:ext cx="1107996"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sum_rsp_read</a:t>
            </a:r>
            <a:endParaRPr lang="en-US" sz="1050" b="1" kern="0" dirty="0">
              <a:solidFill>
                <a:srgbClr val="000000"/>
              </a:solidFill>
              <a:latin typeface="Arial"/>
            </a:endParaRPr>
          </a:p>
        </p:txBody>
      </p:sp>
      <p:cxnSp>
        <p:nvCxnSpPr>
          <p:cNvPr id="104" name="Straight Arrow Connector 103">
            <a:extLst>
              <a:ext uri="{FF2B5EF4-FFF2-40B4-BE49-F238E27FC236}">
                <a16:creationId xmlns:a16="http://schemas.microsoft.com/office/drawing/2014/main" id="{3CD11140-E92C-4E7C-AB6C-131D64B20CE5}"/>
              </a:ext>
            </a:extLst>
          </p:cNvPr>
          <p:cNvCxnSpPr/>
          <p:nvPr/>
        </p:nvCxnSpPr>
        <p:spPr>
          <a:xfrm>
            <a:off x="3934816" y="56029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105" name="Straight Arrow Connector 104">
            <a:extLst>
              <a:ext uri="{FF2B5EF4-FFF2-40B4-BE49-F238E27FC236}">
                <a16:creationId xmlns:a16="http://schemas.microsoft.com/office/drawing/2014/main" id="{B3EB7FAE-0E1B-417C-AED8-4E481155AE75}"/>
              </a:ext>
            </a:extLst>
          </p:cNvPr>
          <p:cNvCxnSpPr/>
          <p:nvPr/>
        </p:nvCxnSpPr>
        <p:spPr>
          <a:xfrm>
            <a:off x="3932063" y="54492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6" name="TextBox 105">
            <a:extLst>
              <a:ext uri="{FF2B5EF4-FFF2-40B4-BE49-F238E27FC236}">
                <a16:creationId xmlns:a16="http://schemas.microsoft.com/office/drawing/2014/main" id="{A293FCB5-8E90-40E5-8736-AC5C88CC9E37}"/>
              </a:ext>
            </a:extLst>
          </p:cNvPr>
          <p:cNvSpPr txBox="1"/>
          <p:nvPr/>
        </p:nvSpPr>
        <p:spPr>
          <a:xfrm>
            <a:off x="4346445" y="5656230"/>
            <a:ext cx="1023037"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sum_req_din</a:t>
            </a:r>
            <a:endParaRPr lang="en-US" sz="1050" b="1" kern="0" dirty="0">
              <a:solidFill>
                <a:srgbClr val="000000"/>
              </a:solidFill>
              <a:latin typeface="Arial"/>
            </a:endParaRPr>
          </a:p>
        </p:txBody>
      </p:sp>
      <p:cxnSp>
        <p:nvCxnSpPr>
          <p:cNvPr id="107" name="Straight Arrow Connector 106">
            <a:extLst>
              <a:ext uri="{FF2B5EF4-FFF2-40B4-BE49-F238E27FC236}">
                <a16:creationId xmlns:a16="http://schemas.microsoft.com/office/drawing/2014/main" id="{4B153A0F-2DFF-4353-BB9C-B9485CF0CEC2}"/>
              </a:ext>
            </a:extLst>
          </p:cNvPr>
          <p:cNvCxnSpPr/>
          <p:nvPr/>
        </p:nvCxnSpPr>
        <p:spPr>
          <a:xfrm>
            <a:off x="3934190" y="578882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08" name="TextBox 107">
            <a:extLst>
              <a:ext uri="{FF2B5EF4-FFF2-40B4-BE49-F238E27FC236}">
                <a16:creationId xmlns:a16="http://schemas.microsoft.com/office/drawing/2014/main" id="{79CCD650-C53E-4DAD-ABE2-8D97A414D378}"/>
              </a:ext>
            </a:extLst>
          </p:cNvPr>
          <p:cNvSpPr txBox="1"/>
          <p:nvPr/>
        </p:nvSpPr>
        <p:spPr>
          <a:xfrm>
            <a:off x="4346032" y="5809850"/>
            <a:ext cx="1055096"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sum_address</a:t>
            </a:r>
            <a:endParaRPr lang="en-US" sz="1050" b="1" kern="0" dirty="0">
              <a:solidFill>
                <a:srgbClr val="000000"/>
              </a:solidFill>
              <a:latin typeface="Arial"/>
            </a:endParaRPr>
          </a:p>
        </p:txBody>
      </p:sp>
      <p:cxnSp>
        <p:nvCxnSpPr>
          <p:cNvPr id="109" name="Straight Arrow Connector 108">
            <a:extLst>
              <a:ext uri="{FF2B5EF4-FFF2-40B4-BE49-F238E27FC236}">
                <a16:creationId xmlns:a16="http://schemas.microsoft.com/office/drawing/2014/main" id="{3354AE37-513C-444C-83C7-425771130C5F}"/>
              </a:ext>
            </a:extLst>
          </p:cNvPr>
          <p:cNvCxnSpPr/>
          <p:nvPr/>
        </p:nvCxnSpPr>
        <p:spPr>
          <a:xfrm>
            <a:off x="3932063" y="594244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0" name="TextBox 109">
            <a:extLst>
              <a:ext uri="{FF2B5EF4-FFF2-40B4-BE49-F238E27FC236}">
                <a16:creationId xmlns:a16="http://schemas.microsoft.com/office/drawing/2014/main" id="{FE905A9E-3C90-40BA-8A34-7A265B6E16E6}"/>
              </a:ext>
            </a:extLst>
          </p:cNvPr>
          <p:cNvSpPr txBox="1"/>
          <p:nvPr/>
        </p:nvSpPr>
        <p:spPr>
          <a:xfrm>
            <a:off x="4338893" y="5995767"/>
            <a:ext cx="792204"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sum_size</a:t>
            </a:r>
            <a:endParaRPr lang="en-US" sz="1050" b="1" kern="0" dirty="0">
              <a:solidFill>
                <a:srgbClr val="000000"/>
              </a:solidFill>
              <a:latin typeface="Arial"/>
            </a:endParaRPr>
          </a:p>
        </p:txBody>
      </p:sp>
      <p:cxnSp>
        <p:nvCxnSpPr>
          <p:cNvPr id="111" name="Straight Arrow Connector 110">
            <a:extLst>
              <a:ext uri="{FF2B5EF4-FFF2-40B4-BE49-F238E27FC236}">
                <a16:creationId xmlns:a16="http://schemas.microsoft.com/office/drawing/2014/main" id="{87CA95C0-65C9-4750-A05D-72FB1B306E67}"/>
              </a:ext>
            </a:extLst>
          </p:cNvPr>
          <p:cNvCxnSpPr/>
          <p:nvPr/>
        </p:nvCxnSpPr>
        <p:spPr>
          <a:xfrm>
            <a:off x="3931438" y="612835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2" name="TextBox 111">
            <a:extLst>
              <a:ext uri="{FF2B5EF4-FFF2-40B4-BE49-F238E27FC236}">
                <a16:creationId xmlns:a16="http://schemas.microsoft.com/office/drawing/2014/main" id="{D648627E-61E7-43DD-B590-D11E378D273E}"/>
              </a:ext>
            </a:extLst>
          </p:cNvPr>
          <p:cNvSpPr txBox="1"/>
          <p:nvPr/>
        </p:nvSpPr>
        <p:spPr>
          <a:xfrm>
            <a:off x="1060834" y="5346532"/>
            <a:ext cx="1180130"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sum_req_full_n</a:t>
            </a:r>
            <a:endParaRPr lang="en-US" sz="1050" b="1" kern="0" dirty="0">
              <a:solidFill>
                <a:srgbClr val="000000"/>
              </a:solidFill>
              <a:latin typeface="Arial"/>
            </a:endParaRPr>
          </a:p>
        </p:txBody>
      </p:sp>
      <p:cxnSp>
        <p:nvCxnSpPr>
          <p:cNvPr id="113" name="Straight Arrow Connector 112">
            <a:extLst>
              <a:ext uri="{FF2B5EF4-FFF2-40B4-BE49-F238E27FC236}">
                <a16:creationId xmlns:a16="http://schemas.microsoft.com/office/drawing/2014/main" id="{3325173E-B12B-45E0-A688-701F7D0751A2}"/>
              </a:ext>
            </a:extLst>
          </p:cNvPr>
          <p:cNvCxnSpPr/>
          <p:nvPr/>
        </p:nvCxnSpPr>
        <p:spPr>
          <a:xfrm>
            <a:off x="2189771" y="546174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4" name="TextBox 113">
            <a:extLst>
              <a:ext uri="{FF2B5EF4-FFF2-40B4-BE49-F238E27FC236}">
                <a16:creationId xmlns:a16="http://schemas.microsoft.com/office/drawing/2014/main" id="{CEFD5978-8EE2-417E-BD80-5276294BE483}"/>
              </a:ext>
            </a:extLst>
          </p:cNvPr>
          <p:cNvSpPr txBox="1"/>
          <p:nvPr/>
        </p:nvSpPr>
        <p:spPr>
          <a:xfrm>
            <a:off x="864211" y="5479125"/>
            <a:ext cx="1377300"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sum_rsp_empty_n</a:t>
            </a:r>
            <a:endParaRPr lang="en-US" sz="1050" b="1" kern="0" dirty="0">
              <a:solidFill>
                <a:srgbClr val="000000"/>
              </a:solidFill>
              <a:latin typeface="Arial"/>
            </a:endParaRPr>
          </a:p>
        </p:txBody>
      </p:sp>
      <p:cxnSp>
        <p:nvCxnSpPr>
          <p:cNvPr id="115" name="Straight Arrow Connector 114">
            <a:extLst>
              <a:ext uri="{FF2B5EF4-FFF2-40B4-BE49-F238E27FC236}">
                <a16:creationId xmlns:a16="http://schemas.microsoft.com/office/drawing/2014/main" id="{6A473CFC-E686-4FE3-AC0E-D4ED0F2F93B3}"/>
              </a:ext>
            </a:extLst>
          </p:cNvPr>
          <p:cNvCxnSpPr/>
          <p:nvPr/>
        </p:nvCxnSpPr>
        <p:spPr>
          <a:xfrm>
            <a:off x="2190318" y="563885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116" name="TextBox 115">
            <a:extLst>
              <a:ext uri="{FF2B5EF4-FFF2-40B4-BE49-F238E27FC236}">
                <a16:creationId xmlns:a16="http://schemas.microsoft.com/office/drawing/2014/main" id="{F4EC4F2E-B0F9-4C0E-A001-3C18E65308F6}"/>
              </a:ext>
            </a:extLst>
          </p:cNvPr>
          <p:cNvSpPr txBox="1"/>
          <p:nvPr/>
        </p:nvSpPr>
        <p:spPr>
          <a:xfrm>
            <a:off x="1308790" y="5180451"/>
            <a:ext cx="93326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FFFFFF">
                    <a:lumMod val="75000"/>
                  </a:srgbClr>
                </a:solidFill>
                <a:latin typeface="Arial"/>
              </a:rPr>
              <a:t>sum_datain</a:t>
            </a:r>
            <a:endParaRPr lang="en-US" sz="1050" b="1" kern="0" dirty="0">
              <a:solidFill>
                <a:srgbClr val="FFFFFF">
                  <a:lumMod val="75000"/>
                </a:srgbClr>
              </a:solidFill>
              <a:latin typeface="Arial"/>
            </a:endParaRPr>
          </a:p>
        </p:txBody>
      </p:sp>
      <p:cxnSp>
        <p:nvCxnSpPr>
          <p:cNvPr id="117" name="Straight Arrow Connector 116">
            <a:extLst>
              <a:ext uri="{FF2B5EF4-FFF2-40B4-BE49-F238E27FC236}">
                <a16:creationId xmlns:a16="http://schemas.microsoft.com/office/drawing/2014/main" id="{E70D89F3-31F2-45EB-B181-3D065CF28203}"/>
              </a:ext>
            </a:extLst>
          </p:cNvPr>
          <p:cNvCxnSpPr/>
          <p:nvPr/>
        </p:nvCxnSpPr>
        <p:spPr>
          <a:xfrm>
            <a:off x="2190864" y="5295665"/>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18" name="TextBox 117">
            <a:extLst>
              <a:ext uri="{FF2B5EF4-FFF2-40B4-BE49-F238E27FC236}">
                <a16:creationId xmlns:a16="http://schemas.microsoft.com/office/drawing/2014/main" id="{EDD550C8-A7BA-447A-9CA5-01A8884C4FA5}"/>
              </a:ext>
            </a:extLst>
          </p:cNvPr>
          <p:cNvSpPr txBox="1"/>
          <p:nvPr/>
        </p:nvSpPr>
        <p:spPr>
          <a:xfrm>
            <a:off x="2931643" y="3580076"/>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119" name="TextBox 118">
            <a:extLst>
              <a:ext uri="{FF2B5EF4-FFF2-40B4-BE49-F238E27FC236}">
                <a16:creationId xmlns:a16="http://schemas.microsoft.com/office/drawing/2014/main" id="{8169B0EA-05A9-4E2A-83C3-7112C1BA1BDB}"/>
              </a:ext>
            </a:extLst>
          </p:cNvPr>
          <p:cNvSpPr txBox="1"/>
          <p:nvPr/>
        </p:nvSpPr>
        <p:spPr>
          <a:xfrm>
            <a:off x="1618245" y="5765337"/>
            <a:ext cx="604653"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latin typeface="Arial"/>
              </a:rPr>
              <a:t>ap_clk</a:t>
            </a:r>
            <a:endParaRPr lang="en-US" sz="1050" b="1" kern="0" dirty="0">
              <a:solidFill>
                <a:srgbClr val="FFFFFF">
                  <a:lumMod val="65000"/>
                </a:srgbClr>
              </a:solidFill>
              <a:latin typeface="Arial"/>
            </a:endParaRPr>
          </a:p>
        </p:txBody>
      </p:sp>
      <p:cxnSp>
        <p:nvCxnSpPr>
          <p:cNvPr id="120" name="Straight Arrow Connector 119">
            <a:extLst>
              <a:ext uri="{FF2B5EF4-FFF2-40B4-BE49-F238E27FC236}">
                <a16:creationId xmlns:a16="http://schemas.microsoft.com/office/drawing/2014/main" id="{2763DD85-65CA-4A84-9C56-AA028625BD04}"/>
              </a:ext>
            </a:extLst>
          </p:cNvPr>
          <p:cNvCxnSpPr/>
          <p:nvPr/>
        </p:nvCxnSpPr>
        <p:spPr>
          <a:xfrm>
            <a:off x="2197356" y="5880551"/>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21" name="TextBox 120">
            <a:extLst>
              <a:ext uri="{FF2B5EF4-FFF2-40B4-BE49-F238E27FC236}">
                <a16:creationId xmlns:a16="http://schemas.microsoft.com/office/drawing/2014/main" id="{62E66DEB-08A5-45BB-87E4-53ED1F456A7E}"/>
              </a:ext>
            </a:extLst>
          </p:cNvPr>
          <p:cNvSpPr txBox="1"/>
          <p:nvPr/>
        </p:nvSpPr>
        <p:spPr>
          <a:xfrm>
            <a:off x="1632673" y="5942443"/>
            <a:ext cx="590225" cy="253916"/>
          </a:xfrm>
          <a:prstGeom prst="rect">
            <a:avLst/>
          </a:prstGeom>
          <a:noFill/>
          <a:ln>
            <a:noFill/>
            <a:prstDash val="sysDot"/>
          </a:ln>
        </p:spPr>
        <p:txBody>
          <a:bodyPr wrap="none" rtlCol="0">
            <a:spAutoFit/>
          </a:bodyPr>
          <a:lstStyle/>
          <a:p>
            <a:pPr algn="r" defTabSz="914400" fontAlgn="base">
              <a:spcBef>
                <a:spcPct val="0"/>
              </a:spcBef>
              <a:spcAft>
                <a:spcPct val="0"/>
              </a:spcAft>
              <a:defRPr/>
            </a:pPr>
            <a:r>
              <a:rPr lang="en-US" sz="1050" b="1" kern="0" dirty="0" err="1">
                <a:solidFill>
                  <a:srgbClr val="FFFFFF">
                    <a:lumMod val="65000"/>
                  </a:srgbClr>
                </a:solidFill>
                <a:latin typeface="Arial"/>
              </a:rPr>
              <a:t>ap_rst</a:t>
            </a:r>
            <a:endParaRPr lang="en-US" sz="1050" b="1" kern="0" dirty="0">
              <a:solidFill>
                <a:srgbClr val="FFFFFF">
                  <a:lumMod val="65000"/>
                </a:srgbClr>
              </a:solidFill>
              <a:latin typeface="Arial"/>
            </a:endParaRPr>
          </a:p>
        </p:txBody>
      </p:sp>
      <p:cxnSp>
        <p:nvCxnSpPr>
          <p:cNvPr id="122" name="Straight Arrow Connector 121">
            <a:extLst>
              <a:ext uri="{FF2B5EF4-FFF2-40B4-BE49-F238E27FC236}">
                <a16:creationId xmlns:a16="http://schemas.microsoft.com/office/drawing/2014/main" id="{4C16E15A-566B-4BA7-A906-B0D7775F5622}"/>
              </a:ext>
            </a:extLst>
          </p:cNvPr>
          <p:cNvCxnSpPr/>
          <p:nvPr/>
        </p:nvCxnSpPr>
        <p:spPr>
          <a:xfrm>
            <a:off x="2197356" y="6057657"/>
            <a:ext cx="409547" cy="1588"/>
          </a:xfrm>
          <a:prstGeom prst="straightConnector1">
            <a:avLst/>
          </a:prstGeom>
          <a:noFill/>
          <a:ln w="25400" cap="flat" cmpd="sng" algn="ctr">
            <a:solidFill>
              <a:srgbClr val="B20838">
                <a:lumMod val="75000"/>
              </a:srgbClr>
            </a:solidFill>
            <a:prstDash val="sysDot"/>
            <a:tailEnd type="arrow"/>
          </a:ln>
          <a:effectLst>
            <a:outerShdw blurRad="40000" dist="20000" dir="5400000" rotWithShape="0">
              <a:srgbClr val="000000">
                <a:alpha val="38000"/>
              </a:srgbClr>
            </a:outerShdw>
          </a:effectLst>
        </p:spPr>
      </p:cxnSp>
      <p:sp>
        <p:nvSpPr>
          <p:cNvPr id="123" name="TextBox 122">
            <a:extLst>
              <a:ext uri="{FF2B5EF4-FFF2-40B4-BE49-F238E27FC236}">
                <a16:creationId xmlns:a16="http://schemas.microsoft.com/office/drawing/2014/main" id="{38AC0C99-1CAB-4266-96DF-0B6988FFCB5B}"/>
              </a:ext>
            </a:extLst>
          </p:cNvPr>
          <p:cNvSpPr txBox="1"/>
          <p:nvPr/>
        </p:nvSpPr>
        <p:spPr>
          <a:xfrm>
            <a:off x="1301276" y="1819188"/>
            <a:ext cx="3839500"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"adders.h"</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temp;</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124" name="TextBox 123">
            <a:extLst>
              <a:ext uri="{FF2B5EF4-FFF2-40B4-BE49-F238E27FC236}">
                <a16:creationId xmlns:a16="http://schemas.microsoft.com/office/drawing/2014/main" id="{3EB34407-436F-43AA-914E-29FF34EA49F1}"/>
              </a:ext>
            </a:extLst>
          </p:cNvPr>
          <p:cNvSpPr txBox="1"/>
          <p:nvPr/>
        </p:nvSpPr>
        <p:spPr>
          <a:xfrm>
            <a:off x="2957043" y="3326076"/>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125" name="Down Arrow 55">
            <a:extLst>
              <a:ext uri="{FF2B5EF4-FFF2-40B4-BE49-F238E27FC236}">
                <a16:creationId xmlns:a16="http://schemas.microsoft.com/office/drawing/2014/main" id="{65BA3BE3-4A83-4E41-98DC-E87B64EC16B1}"/>
              </a:ext>
            </a:extLst>
          </p:cNvPr>
          <p:cNvSpPr/>
          <p:nvPr/>
        </p:nvSpPr>
        <p:spPr>
          <a:xfrm>
            <a:off x="1659629" y="3201770"/>
            <a:ext cx="3173987" cy="422455"/>
          </a:xfrm>
          <a:prstGeom prst="down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78FEE5-16F2-4069-8727-18F797C43248}"/>
              </a:ext>
            </a:extLst>
          </p:cNvPr>
          <p:cNvPicPr>
            <a:picLocks noChangeAspect="1"/>
          </p:cNvPicPr>
          <p:nvPr/>
        </p:nvPicPr>
        <p:blipFill>
          <a:blip r:embed="rId2"/>
          <a:stretch>
            <a:fillRect/>
          </a:stretch>
        </p:blipFill>
        <p:spPr>
          <a:xfrm>
            <a:off x="2802978" y="2056137"/>
            <a:ext cx="5683349" cy="4482777"/>
          </a:xfrm>
          <a:prstGeom prst="rect">
            <a:avLst/>
          </a:prstGeom>
        </p:spPr>
      </p:pic>
      <p:sp>
        <p:nvSpPr>
          <p:cNvPr id="2" name="Title 1"/>
          <p:cNvSpPr>
            <a:spLocks noGrp="1"/>
          </p:cNvSpPr>
          <p:nvPr>
            <p:ph type="title"/>
          </p:nvPr>
        </p:nvSpPr>
        <p:spPr/>
        <p:txBody>
          <a:bodyPr/>
          <a:lstStyle/>
          <a:p>
            <a:r>
              <a:rPr lang="en-US" dirty="0" err="1"/>
              <a:t>Vitis</a:t>
            </a:r>
            <a:r>
              <a:rPr lang="en-US" dirty="0"/>
              <a:t> HLS Interfaces Summary</a:t>
            </a:r>
          </a:p>
        </p:txBody>
      </p:sp>
      <p:sp>
        <p:nvSpPr>
          <p:cNvPr id="4" name="Slide Number Placeholder 3"/>
          <p:cNvSpPr>
            <a:spLocks noGrp="1"/>
          </p:cNvSpPr>
          <p:nvPr>
            <p:ph type="sldNum" sz="quarter" idx="10"/>
          </p:nvPr>
        </p:nvSpPr>
        <p:spPr>
          <a:xfrm>
            <a:off x="579121" y="6325606"/>
            <a:ext cx="2091716" cy="365125"/>
          </a:xfrm>
        </p:spPr>
        <p:txBody>
          <a:bodyPr/>
          <a:lstStyle/>
          <a:p>
            <a:pPr>
              <a:defRPr/>
            </a:pPr>
            <a:r>
              <a:rPr lang="en-US" dirty="0"/>
              <a:t>IO Level Protocols 22- </a:t>
            </a:r>
            <a:fld id="{060BD193-E118-4B16-863C-C8C12C675E3E}" type="slidenum">
              <a:rPr lang="en-US" smtClean="0"/>
              <a:pPr>
                <a:defRPr/>
              </a:pPr>
              <a:t>18</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dirty="0"/>
              <a:t>Where do you find the summary?</a:t>
            </a:r>
          </a:p>
          <a:p>
            <a:pPr lvl="1"/>
            <a:r>
              <a:rPr lang="en-US" dirty="0"/>
              <a:t>In the Synthesis report</a:t>
            </a:r>
          </a:p>
          <a:p>
            <a:pPr lvl="1"/>
            <a:endParaRPr lang="en-US" dirty="0"/>
          </a:p>
        </p:txBody>
      </p:sp>
      <p:sp>
        <p:nvSpPr>
          <p:cNvPr id="6" name="TextBox 5"/>
          <p:cNvSpPr txBox="1"/>
          <p:nvPr/>
        </p:nvSpPr>
        <p:spPr>
          <a:xfrm>
            <a:off x="7184073" y="3779201"/>
            <a:ext cx="2303699"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Interface Summary Section (at the end)</a:t>
            </a:r>
          </a:p>
        </p:txBody>
      </p:sp>
      <p:sp>
        <p:nvSpPr>
          <p:cNvPr id="7" name="TextBox 6"/>
          <p:cNvSpPr txBox="1"/>
          <p:nvPr/>
        </p:nvSpPr>
        <p:spPr>
          <a:xfrm>
            <a:off x="935141" y="4447764"/>
            <a:ext cx="2303699"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 same pathname as this from the project directory</a:t>
            </a:r>
          </a:p>
        </p:txBody>
      </p:sp>
      <p:sp>
        <p:nvSpPr>
          <p:cNvPr id="8" name="TextBox 7"/>
          <p:cNvSpPr txBox="1"/>
          <p:nvPr/>
        </p:nvSpPr>
        <p:spPr>
          <a:xfrm>
            <a:off x="3872311" y="2477567"/>
            <a:ext cx="1279833" cy="276999"/>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Ports</a:t>
            </a:r>
          </a:p>
        </p:txBody>
      </p:sp>
      <p:sp>
        <p:nvSpPr>
          <p:cNvPr id="9" name="TextBox 8"/>
          <p:cNvSpPr txBox="1"/>
          <p:nvPr/>
        </p:nvSpPr>
        <p:spPr>
          <a:xfrm>
            <a:off x="5196338" y="2523734"/>
            <a:ext cx="1279833"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Sizes and Direction</a:t>
            </a:r>
          </a:p>
        </p:txBody>
      </p:sp>
      <p:sp>
        <p:nvSpPr>
          <p:cNvPr id="12" name="Rectangle 11">
            <a:extLst>
              <a:ext uri="{FF2B5EF4-FFF2-40B4-BE49-F238E27FC236}">
                <a16:creationId xmlns:a16="http://schemas.microsoft.com/office/drawing/2014/main" id="{641049A0-7A64-4A22-AC73-99DF3468DFA6}"/>
              </a:ext>
            </a:extLst>
          </p:cNvPr>
          <p:cNvSpPr/>
          <p:nvPr/>
        </p:nvSpPr>
        <p:spPr>
          <a:xfrm>
            <a:off x="7220268" y="3461544"/>
            <a:ext cx="1266058" cy="2316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F40AE5-F1BF-44AC-8258-4095804F4497}"/>
              </a:ext>
            </a:extLst>
          </p:cNvPr>
          <p:cNvSpPr/>
          <p:nvPr/>
        </p:nvSpPr>
        <p:spPr>
          <a:xfrm>
            <a:off x="3238839" y="4039737"/>
            <a:ext cx="1123208" cy="1296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78FEE5-16F2-4069-8727-18F797C43248}"/>
              </a:ext>
            </a:extLst>
          </p:cNvPr>
          <p:cNvPicPr>
            <a:picLocks noChangeAspect="1"/>
          </p:cNvPicPr>
          <p:nvPr/>
        </p:nvPicPr>
        <p:blipFill>
          <a:blip r:embed="rId2"/>
          <a:stretch>
            <a:fillRect/>
          </a:stretch>
        </p:blipFill>
        <p:spPr>
          <a:xfrm>
            <a:off x="2802978" y="2056137"/>
            <a:ext cx="5683349" cy="4482777"/>
          </a:xfrm>
          <a:prstGeom prst="rect">
            <a:avLst/>
          </a:prstGeom>
        </p:spPr>
      </p:pic>
      <p:pic>
        <p:nvPicPr>
          <p:cNvPr id="10" name="Picture 9">
            <a:extLst>
              <a:ext uri="{FF2B5EF4-FFF2-40B4-BE49-F238E27FC236}">
                <a16:creationId xmlns:a16="http://schemas.microsoft.com/office/drawing/2014/main" id="{62F5F629-9D61-473C-B901-4BFA66699ADB}"/>
              </a:ext>
            </a:extLst>
          </p:cNvPr>
          <p:cNvPicPr>
            <a:picLocks noChangeAspect="1"/>
          </p:cNvPicPr>
          <p:nvPr/>
        </p:nvPicPr>
        <p:blipFill>
          <a:blip r:embed="rId3"/>
          <a:stretch>
            <a:fillRect/>
          </a:stretch>
        </p:blipFill>
        <p:spPr>
          <a:xfrm>
            <a:off x="-6826310" y="1872687"/>
            <a:ext cx="6385378" cy="4081655"/>
          </a:xfrm>
          <a:prstGeom prst="rect">
            <a:avLst/>
          </a:prstGeom>
        </p:spPr>
      </p:pic>
      <p:sp>
        <p:nvSpPr>
          <p:cNvPr id="2" name="Title 1"/>
          <p:cNvSpPr>
            <a:spLocks noGrp="1"/>
          </p:cNvSpPr>
          <p:nvPr>
            <p:ph type="title"/>
          </p:nvPr>
        </p:nvSpPr>
        <p:spPr/>
        <p:txBody>
          <a:bodyPr/>
          <a:lstStyle/>
          <a:p>
            <a:r>
              <a:rPr lang="en-US" dirty="0" err="1">
                <a:highlight>
                  <a:srgbClr val="FFFF00"/>
                </a:highlight>
              </a:rPr>
              <a:t>Vitis</a:t>
            </a:r>
            <a:r>
              <a:rPr lang="en-US" dirty="0"/>
              <a:t> HLS Interfaces Summary</a:t>
            </a:r>
          </a:p>
        </p:txBody>
      </p:sp>
      <p:sp>
        <p:nvSpPr>
          <p:cNvPr id="4" name="Slide Number Placeholder 3"/>
          <p:cNvSpPr>
            <a:spLocks noGrp="1"/>
          </p:cNvSpPr>
          <p:nvPr>
            <p:ph type="sldNum" sz="quarter" idx="10"/>
          </p:nvPr>
        </p:nvSpPr>
        <p:spPr/>
        <p:txBody>
          <a:bodyPr/>
          <a:lstStyle/>
          <a:p>
            <a:pPr>
              <a:defRPr/>
            </a:pPr>
            <a:r>
              <a:rPr lang="en-US"/>
              <a:t>IO Level Protocols 22- </a:t>
            </a:r>
            <a:fld id="{060BD193-E118-4B16-863C-C8C12C675E3E}" type="slidenum">
              <a:rPr lang="en-US" smtClean="0"/>
              <a:pPr>
                <a:defRPr/>
              </a:pPr>
              <a:t>19</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dirty="0"/>
              <a:t>Where do you find the summary?</a:t>
            </a:r>
          </a:p>
          <a:p>
            <a:pPr lvl="1"/>
            <a:r>
              <a:rPr lang="en-US" dirty="0"/>
              <a:t>In the Synthesis report</a:t>
            </a:r>
          </a:p>
          <a:p>
            <a:pPr lvl="1"/>
            <a:endParaRPr lang="en-US" dirty="0"/>
          </a:p>
        </p:txBody>
      </p:sp>
      <p:sp>
        <p:nvSpPr>
          <p:cNvPr id="6" name="TextBox 5"/>
          <p:cNvSpPr txBox="1"/>
          <p:nvPr/>
        </p:nvSpPr>
        <p:spPr>
          <a:xfrm>
            <a:off x="7184073" y="3779201"/>
            <a:ext cx="2303699"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Interface Summary Section (at the end)</a:t>
            </a:r>
          </a:p>
        </p:txBody>
      </p:sp>
      <p:sp>
        <p:nvSpPr>
          <p:cNvPr id="7" name="TextBox 6"/>
          <p:cNvSpPr txBox="1"/>
          <p:nvPr/>
        </p:nvSpPr>
        <p:spPr>
          <a:xfrm>
            <a:off x="935141" y="4447764"/>
            <a:ext cx="2303699"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 same pathname as this from the project directory</a:t>
            </a:r>
          </a:p>
        </p:txBody>
      </p:sp>
      <p:sp>
        <p:nvSpPr>
          <p:cNvPr id="8" name="TextBox 7"/>
          <p:cNvSpPr txBox="1"/>
          <p:nvPr/>
        </p:nvSpPr>
        <p:spPr>
          <a:xfrm>
            <a:off x="3872311" y="2477567"/>
            <a:ext cx="1279833" cy="276999"/>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Ports</a:t>
            </a:r>
          </a:p>
        </p:txBody>
      </p:sp>
      <p:sp>
        <p:nvSpPr>
          <p:cNvPr id="9" name="TextBox 8"/>
          <p:cNvSpPr txBox="1"/>
          <p:nvPr/>
        </p:nvSpPr>
        <p:spPr>
          <a:xfrm>
            <a:off x="5196338" y="2523734"/>
            <a:ext cx="1279833"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Sizes and Direction</a:t>
            </a:r>
          </a:p>
        </p:txBody>
      </p:sp>
      <p:sp>
        <p:nvSpPr>
          <p:cNvPr id="11"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22-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19</a:t>
            </a:fld>
            <a:endParaRPr lang="en-US" sz="1000" dirty="0">
              <a:solidFill>
                <a:schemeClr val="bg1"/>
              </a:solidFill>
              <a:latin typeface="Arial" charset="0"/>
              <a:ea typeface="ＭＳ Ｐゴシック" pitchFamily="34" charset="-128"/>
              <a:cs typeface="Arial" charset="0"/>
            </a:endParaRPr>
          </a:p>
        </p:txBody>
      </p:sp>
      <p:sp>
        <p:nvSpPr>
          <p:cNvPr id="12" name="Rectangle 11">
            <a:extLst>
              <a:ext uri="{FF2B5EF4-FFF2-40B4-BE49-F238E27FC236}">
                <a16:creationId xmlns:a16="http://schemas.microsoft.com/office/drawing/2014/main" id="{641049A0-7A64-4A22-AC73-99DF3468DFA6}"/>
              </a:ext>
            </a:extLst>
          </p:cNvPr>
          <p:cNvSpPr/>
          <p:nvPr/>
        </p:nvSpPr>
        <p:spPr>
          <a:xfrm>
            <a:off x="7220268" y="3461544"/>
            <a:ext cx="1266058" cy="2316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F40AE5-F1BF-44AC-8258-4095804F4497}"/>
              </a:ext>
            </a:extLst>
          </p:cNvPr>
          <p:cNvSpPr/>
          <p:nvPr/>
        </p:nvSpPr>
        <p:spPr>
          <a:xfrm>
            <a:off x="3238839" y="4039737"/>
            <a:ext cx="1123208" cy="1296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3" name="Slide Number Placeholder 2"/>
          <p:cNvSpPr>
            <a:spLocks noGrp="1"/>
          </p:cNvSpPr>
          <p:nvPr>
            <p:ph type="sldNum" sz="quarter" idx="10"/>
          </p:nvPr>
        </p:nvSpPr>
        <p:spPr>
          <a:xfrm>
            <a:off x="579120" y="6325606"/>
            <a:ext cx="2098765" cy="365125"/>
          </a:xfrm>
        </p:spPr>
        <p:txBody>
          <a:bodyPr/>
          <a:lstStyle/>
          <a:p>
            <a:pPr>
              <a:defRPr/>
            </a:pPr>
            <a:r>
              <a:rPr lang="en-US" dirty="0"/>
              <a:t>IO Level Protocols 22- </a:t>
            </a:r>
            <a:fld id="{060BD193-E118-4B16-863C-C8C12C675E3E}" type="slidenum">
              <a:rPr lang="en-US" smtClean="0"/>
              <a:pPr>
                <a:defRPr/>
              </a:pPr>
              <a:t>2</a:t>
            </a:fld>
            <a:endParaRPr lang="en-US" dirty="0"/>
          </a:p>
        </p:txBody>
      </p:sp>
      <p:sp>
        <p:nvSpPr>
          <p:cNvPr id="2" name="Content Placeholder 1"/>
          <p:cNvSpPr>
            <a:spLocks noGrp="1"/>
          </p:cNvSpPr>
          <p:nvPr>
            <p:ph idx="4294967295"/>
          </p:nvPr>
        </p:nvSpPr>
        <p:spPr>
          <a:xfrm>
            <a:off x="1689101" y="1327150"/>
            <a:ext cx="10501312" cy="4268788"/>
          </a:xfrm>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List the types of IO abstracted in </a:t>
            </a:r>
            <a:r>
              <a:rPr lang="en-US" dirty="0" err="1"/>
              <a:t>Vitis</a:t>
            </a:r>
            <a:r>
              <a:rPr lang="en-US" dirty="0"/>
              <a:t> HLS</a:t>
            </a:r>
          </a:p>
          <a:p>
            <a:pPr lvl="1"/>
            <a:r>
              <a:rPr lang="en-US" dirty="0"/>
              <a:t>List various basic and optional IO ports handled in </a:t>
            </a:r>
            <a:r>
              <a:rPr lang="en-US" dirty="0" err="1"/>
              <a:t>Vitis</a:t>
            </a:r>
            <a:r>
              <a:rPr lang="en-US" dirty="0"/>
              <a:t> HLS</a:t>
            </a:r>
          </a:p>
          <a:p>
            <a:pPr lvl="1"/>
            <a:r>
              <a:rPr lang="en-US" dirty="0"/>
              <a:t>State how a design can be synthesized as combinatorial and sequential</a:t>
            </a:r>
          </a:p>
          <a:p>
            <a:pPr lvl="1"/>
            <a:r>
              <a:rPr lang="en-US" dirty="0"/>
              <a:t>Distinguish between block-level and port-level IO protocols</a:t>
            </a:r>
          </a:p>
          <a:p>
            <a:pPr lvl="1"/>
            <a:r>
              <a:rPr lang="en-US" dirty="0"/>
              <a:t>State how pointer interfaces are implemented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Optional IO : IP Adapters</a:t>
            </a:r>
          </a:p>
        </p:txBody>
      </p:sp>
      <p:sp>
        <p:nvSpPr>
          <p:cNvPr id="4" name="Slide Number Placeholder 3"/>
          <p:cNvSpPr>
            <a:spLocks noGrp="1"/>
          </p:cNvSpPr>
          <p:nvPr>
            <p:ph type="sldNum" sz="quarter" idx="10"/>
          </p:nvPr>
        </p:nvSpPr>
        <p:spPr>
          <a:xfrm>
            <a:off x="579121" y="6325606"/>
            <a:ext cx="2124608" cy="365125"/>
          </a:xfrm>
        </p:spPr>
        <p:txBody>
          <a:bodyPr/>
          <a:lstStyle/>
          <a:p>
            <a:pPr>
              <a:defRPr/>
            </a:pPr>
            <a:r>
              <a:rPr lang="en-US" dirty="0"/>
              <a:t>IO Level Protocols 22- </a:t>
            </a:r>
            <a:fld id="{060BD193-E118-4B16-863C-C8C12C675E3E}" type="slidenum">
              <a:rPr lang="en-US" smtClean="0"/>
              <a:pPr>
                <a:defRPr/>
              </a:pPr>
              <a:t>20</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74" name="Content Placeholder 2"/>
          <p:cNvSpPr txBox="1">
            <a:spLocks/>
          </p:cNvSpPr>
          <p:nvPr/>
        </p:nvSpPr>
        <p:spPr bwMode="auto">
          <a:xfrm>
            <a:off x="6001864" y="1748220"/>
            <a:ext cx="5533725" cy="24935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Added when the IP block is exported</a:t>
            </a:r>
          </a:p>
          <a:p>
            <a:pPr marL="342900" indent="-342900" defTabSz="457200">
              <a:spcBef>
                <a:spcPct val="20000"/>
              </a:spcBef>
              <a:buFont typeface="Arial" charset="0"/>
              <a:buChar char="•"/>
              <a:defRPr/>
            </a:pPr>
            <a:r>
              <a:rPr lang="en-US" sz="2000" b="1" dirty="0">
                <a:solidFill>
                  <a:srgbClr val="008CA8"/>
                </a:solidFill>
                <a:ea typeface="ＭＳ Ｐゴシック" pitchFamily="24" charset="-128"/>
                <a:cs typeface="ＭＳ Ｐゴシック" pitchFamily="24" charset="-128"/>
              </a:rPr>
              <a:t>Available in the IP directory</a:t>
            </a:r>
          </a:p>
          <a:p>
            <a:pPr marL="800100" lvl="1" indent="-342900" defTabSz="457200">
              <a:spcBef>
                <a:spcPct val="20000"/>
              </a:spcBef>
              <a:buFont typeface="Arial" charset="0"/>
              <a:buChar char="•"/>
              <a:defRPr/>
            </a:pPr>
            <a:r>
              <a:rPr lang="en-US" sz="1600" b="1" dirty="0">
                <a:ea typeface="ＭＳ Ｐゴシック" pitchFamily="24" charset="-128"/>
                <a:cs typeface="ＭＳ Ｐゴシック" pitchFamily="24" charset="-128"/>
              </a:rPr>
              <a:t>“</a:t>
            </a:r>
            <a:r>
              <a:rPr lang="en-US" sz="1600" b="1" dirty="0" err="1">
                <a:ea typeface="ＭＳ Ｐゴシック" pitchFamily="24" charset="-128"/>
                <a:cs typeface="ＭＳ Ｐゴシック" pitchFamily="24" charset="-128"/>
              </a:rPr>
              <a:t>ip</a:t>
            </a:r>
            <a:r>
              <a:rPr lang="en-US" sz="1600" b="1" dirty="0">
                <a:ea typeface="ＭＳ Ｐゴシック" pitchFamily="24" charset="-128"/>
                <a:cs typeface="ＭＳ Ｐゴシック" pitchFamily="24" charset="-128"/>
              </a:rPr>
              <a:t>”, “</a:t>
            </a:r>
            <a:r>
              <a:rPr lang="en-US" sz="1600" b="1" dirty="0" err="1">
                <a:ea typeface="ＭＳ Ｐゴシック" pitchFamily="24" charset="-128"/>
                <a:cs typeface="ＭＳ Ｐゴシック" pitchFamily="24" charset="-128"/>
              </a:rPr>
              <a:t>sysgen</a:t>
            </a:r>
            <a:r>
              <a:rPr lang="en-US" sz="1600" b="1" dirty="0">
                <a:ea typeface="ＭＳ Ｐゴシック" pitchFamily="24" charset="-128"/>
                <a:cs typeface="ＭＳ Ｐゴシック" pitchFamily="24" charset="-128"/>
              </a:rPr>
              <a:t>”</a:t>
            </a:r>
            <a:endParaRPr lang="en-US" sz="1600" dirty="0">
              <a:ea typeface="ＭＳ Ｐゴシック" pitchFamily="24" charset="-128"/>
              <a:cs typeface="ＭＳ Ｐゴシック" pitchFamily="24" charset="-128"/>
            </a:endParaRPr>
          </a:p>
        </p:txBody>
      </p:sp>
      <p:pic>
        <p:nvPicPr>
          <p:cNvPr id="5" name="Picture 4">
            <a:extLst>
              <a:ext uri="{FF2B5EF4-FFF2-40B4-BE49-F238E27FC236}">
                <a16:creationId xmlns:a16="http://schemas.microsoft.com/office/drawing/2014/main" id="{85FA9FB9-4538-494C-9808-0138FAFCF88A}"/>
              </a:ext>
            </a:extLst>
          </p:cNvPr>
          <p:cNvPicPr>
            <a:picLocks noChangeAspect="1"/>
          </p:cNvPicPr>
          <p:nvPr/>
        </p:nvPicPr>
        <p:blipFill>
          <a:blip r:embed="rId3"/>
          <a:stretch>
            <a:fillRect/>
          </a:stretch>
        </p:blipFill>
        <p:spPr>
          <a:xfrm>
            <a:off x="589675" y="2077906"/>
            <a:ext cx="5412188" cy="3939103"/>
          </a:xfrm>
          <a:prstGeom prst="rect">
            <a:avLst/>
          </a:prstGeom>
        </p:spPr>
      </p:pic>
      <p:sp>
        <p:nvSpPr>
          <p:cNvPr id="9" name="Content Placeholder 2">
            <a:extLst>
              <a:ext uri="{FF2B5EF4-FFF2-40B4-BE49-F238E27FC236}">
                <a16:creationId xmlns:a16="http://schemas.microsoft.com/office/drawing/2014/main" id="{6E053466-651F-4155-B8E8-DA9F74B54CBD}"/>
              </a:ext>
            </a:extLst>
          </p:cNvPr>
          <p:cNvSpPr txBox="1">
            <a:spLocks/>
          </p:cNvSpPr>
          <p:nvPr/>
        </p:nvSpPr>
        <p:spPr bwMode="auto">
          <a:xfrm>
            <a:off x="5534166" y="4080410"/>
            <a:ext cx="2018923" cy="1633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1" defTabSz="457200">
              <a:spcBef>
                <a:spcPct val="20000"/>
              </a:spcBef>
              <a:defRPr/>
            </a:pPr>
            <a:r>
              <a:rPr lang="en-US" b="1" dirty="0">
                <a:ea typeface="ＭＳ Ｐゴシック" pitchFamily="24" charset="-128"/>
                <a:cs typeface="ＭＳ Ｐゴシック" pitchFamily="24" charset="-128"/>
              </a:rPr>
              <a:t>AXI Slave</a:t>
            </a:r>
            <a:br>
              <a:rPr lang="en-US" b="1" dirty="0">
                <a:ea typeface="ＭＳ Ｐゴシック" pitchFamily="24" charset="-128"/>
                <a:cs typeface="ＭＳ Ｐゴシック" pitchFamily="24" charset="-128"/>
              </a:rPr>
            </a:br>
            <a:endParaRPr lang="en-US" sz="1100" b="1" dirty="0">
              <a:ea typeface="ＭＳ Ｐゴシック" pitchFamily="24" charset="-128"/>
              <a:cs typeface="ＭＳ Ｐゴシック" pitchFamily="24" charset="-128"/>
            </a:endParaRPr>
          </a:p>
          <a:p>
            <a:pPr lvl="1" defTabSz="457200">
              <a:spcBef>
                <a:spcPct val="20000"/>
              </a:spcBef>
              <a:defRPr/>
            </a:pPr>
            <a:r>
              <a:rPr lang="en-US" b="1" dirty="0">
                <a:ea typeface="ＭＳ Ｐゴシック" pitchFamily="24" charset="-128"/>
                <a:cs typeface="ＭＳ Ｐゴシック" pitchFamily="24" charset="-128"/>
              </a:rPr>
              <a:t>AXI Stream</a:t>
            </a:r>
          </a:p>
          <a:p>
            <a:pPr lvl="1" defTabSz="457200">
              <a:spcBef>
                <a:spcPct val="20000"/>
              </a:spcBef>
              <a:defRPr/>
            </a:pPr>
            <a:endParaRPr lang="en-US" b="1" dirty="0">
              <a:ea typeface="ＭＳ Ｐゴシック" pitchFamily="24" charset="-128"/>
              <a:cs typeface="ＭＳ Ｐゴシック" pitchFamily="24" charset="-128"/>
            </a:endParaRPr>
          </a:p>
          <a:p>
            <a:pPr lvl="1" defTabSz="457200">
              <a:spcBef>
                <a:spcPct val="20000"/>
              </a:spcBef>
              <a:defRPr/>
            </a:pPr>
            <a:r>
              <a:rPr lang="en-US" b="1" dirty="0">
                <a:ea typeface="ＭＳ Ｐゴシック" pitchFamily="24" charset="-128"/>
                <a:cs typeface="ＭＳ Ｐゴシック" pitchFamily="24" charset="-128"/>
              </a:rPr>
              <a:t>AXI Master</a:t>
            </a:r>
          </a:p>
          <a:p>
            <a:pPr marL="342900" indent="-342900" defTabSz="457200" fontAlgn="base">
              <a:spcBef>
                <a:spcPct val="20000"/>
              </a:spcBef>
              <a:spcAft>
                <a:spcPct val="0"/>
              </a:spcAft>
              <a:buFont typeface="Arial" charset="0"/>
              <a:buChar char="•"/>
              <a:defRPr/>
            </a:pPr>
            <a:endParaRPr lang="en-US" sz="1600" dirty="0">
              <a:ea typeface="ＭＳ Ｐゴシック" pitchFamily="24" charset="-128"/>
              <a:cs typeface="ＭＳ Ｐゴシック" pitchFamily="2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srcRect r="12250"/>
          <a:stretch/>
        </p:blipFill>
        <p:spPr bwMode="auto">
          <a:xfrm>
            <a:off x="-8994457" y="2028660"/>
            <a:ext cx="6537497" cy="439912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err="1">
                <a:highlight>
                  <a:srgbClr val="FFFF00"/>
                </a:highlight>
              </a:rPr>
              <a:t>Vitis</a:t>
            </a:r>
            <a:r>
              <a:rPr lang="en-US" dirty="0"/>
              <a:t> HLS Optional IO : IP Adapters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21</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Adder Example</a:t>
            </a:r>
          </a:p>
        </p:txBody>
      </p:sp>
      <p:sp>
        <p:nvSpPr>
          <p:cNvPr id="74" name="Content Placeholder 2"/>
          <p:cNvSpPr txBox="1">
            <a:spLocks/>
          </p:cNvSpPr>
          <p:nvPr/>
        </p:nvSpPr>
        <p:spPr bwMode="auto">
          <a:xfrm>
            <a:off x="6001864" y="1748220"/>
            <a:ext cx="5533725" cy="24935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Added when the IP block is exported</a:t>
            </a:r>
          </a:p>
          <a:p>
            <a:pPr marL="342900" indent="-342900" defTabSz="457200">
              <a:spcBef>
                <a:spcPct val="20000"/>
              </a:spcBef>
              <a:buFont typeface="Arial" charset="0"/>
              <a:buChar char="•"/>
              <a:defRPr/>
            </a:pPr>
            <a:r>
              <a:rPr lang="en-US" sz="2000" b="1" dirty="0">
                <a:solidFill>
                  <a:srgbClr val="008CA8"/>
                </a:solidFill>
                <a:latin typeface="Arial"/>
                <a:ea typeface="ＭＳ Ｐゴシック" pitchFamily="24" charset="-128"/>
                <a:cs typeface="ＭＳ Ｐゴシック" pitchFamily="24" charset="-128"/>
              </a:rPr>
              <a:t>Available in the IP directory</a:t>
            </a:r>
          </a:p>
          <a:p>
            <a:pPr marL="800100" lvl="1" indent="-342900" defTabSz="457200">
              <a:spcBef>
                <a:spcPct val="20000"/>
              </a:spcBef>
              <a:buFont typeface="Arial" charset="0"/>
              <a:buChar char="•"/>
              <a:defRPr/>
            </a:pPr>
            <a:r>
              <a:rPr lang="en-US" sz="1600" b="1" dirty="0">
                <a:solidFill>
                  <a:srgbClr val="0C0C0C"/>
                </a:solidFill>
                <a:latin typeface="Arial"/>
                <a:ea typeface="ＭＳ Ｐゴシック" pitchFamily="24" charset="-128"/>
                <a:cs typeface="ＭＳ Ｐゴシック" pitchFamily="24" charset="-128"/>
              </a:rPr>
              <a:t>“</a:t>
            </a:r>
            <a:r>
              <a:rPr lang="en-US" sz="1600" b="1" dirty="0" err="1">
                <a:solidFill>
                  <a:srgbClr val="0C0C0C"/>
                </a:solidFill>
                <a:latin typeface="Arial"/>
                <a:ea typeface="ＭＳ Ｐゴシック" pitchFamily="24" charset="-128"/>
                <a:cs typeface="ＭＳ Ｐゴシック" pitchFamily="24" charset="-128"/>
              </a:rPr>
              <a:t>ip</a:t>
            </a:r>
            <a:r>
              <a:rPr lang="en-US" sz="1600" b="1" dirty="0">
                <a:solidFill>
                  <a:srgbClr val="0C0C0C"/>
                </a:solidFill>
                <a:latin typeface="Arial"/>
                <a:ea typeface="ＭＳ Ｐゴシック" pitchFamily="24" charset="-128"/>
                <a:cs typeface="ＭＳ Ｐゴシック" pitchFamily="24" charset="-128"/>
              </a:rPr>
              <a:t>”, “</a:t>
            </a:r>
            <a:r>
              <a:rPr lang="en-US" sz="1600" b="1" dirty="0" err="1">
                <a:solidFill>
                  <a:srgbClr val="0C0C0C"/>
                </a:solidFill>
                <a:latin typeface="Arial"/>
                <a:ea typeface="ＭＳ Ｐゴシック" pitchFamily="24" charset="-128"/>
                <a:cs typeface="ＭＳ Ｐゴシック" pitchFamily="24" charset="-128"/>
              </a:rPr>
              <a:t>sysgen</a:t>
            </a:r>
            <a:r>
              <a:rPr lang="en-US" sz="1600" b="1" dirty="0">
                <a:solidFill>
                  <a:srgbClr val="0C0C0C"/>
                </a:solidFill>
                <a:latin typeface="Arial"/>
                <a:ea typeface="ＭＳ Ｐゴシック" pitchFamily="24" charset="-128"/>
                <a:cs typeface="ＭＳ Ｐゴシック" pitchFamily="24" charset="-128"/>
              </a:rPr>
              <a:t>”</a:t>
            </a:r>
            <a:endParaRPr lang="en-US" sz="1600" dirty="0">
              <a:solidFill>
                <a:srgbClr val="0C0C0C"/>
              </a:solidFill>
              <a:latin typeface="Arial"/>
              <a:ea typeface="ＭＳ Ｐゴシック" pitchFamily="24" charset="-128"/>
              <a:cs typeface="ＭＳ Ｐゴシック" pitchFamily="24" charset="-128"/>
            </a:endParaRPr>
          </a:p>
        </p:txBody>
      </p:sp>
      <p:sp>
        <p:nvSpPr>
          <p:cNvPr id="8" name="Content Placeholder 2"/>
          <p:cNvSpPr txBox="1">
            <a:spLocks/>
          </p:cNvSpPr>
          <p:nvPr/>
        </p:nvSpPr>
        <p:spPr bwMode="auto">
          <a:xfrm>
            <a:off x="-2982061" y="4468364"/>
            <a:ext cx="2018923" cy="1633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AXI4LiteS</a:t>
            </a:r>
            <a:br>
              <a:rPr lang="en-US" b="1" dirty="0">
                <a:solidFill>
                  <a:srgbClr val="0C0C0C"/>
                </a:solidFill>
                <a:latin typeface="Arial"/>
                <a:ea typeface="ＭＳ Ｐゴシック" pitchFamily="24" charset="-128"/>
                <a:cs typeface="ＭＳ Ｐゴシック" pitchFamily="24" charset="-128"/>
              </a:rPr>
            </a:br>
            <a:endParaRPr lang="en-US" sz="1100" b="1" dirty="0">
              <a:solidFill>
                <a:srgbClr val="0C0C0C"/>
              </a:solidFill>
              <a:latin typeface="Arial"/>
              <a:ea typeface="ＭＳ Ｐゴシック" pitchFamily="24" charset="-128"/>
              <a:cs typeface="ＭＳ Ｐゴシック" pitchFamily="24" charset="-128"/>
            </a:endParaRPr>
          </a:p>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AXI4</a:t>
            </a:r>
          </a:p>
          <a:p>
            <a:pPr marL="457200" lvl="1" defTabSz="457200">
              <a:spcBef>
                <a:spcPct val="20000"/>
              </a:spcBef>
              <a:defRPr/>
            </a:pPr>
            <a:endParaRPr lang="en-US" b="1" dirty="0">
              <a:solidFill>
                <a:srgbClr val="0C0C0C"/>
              </a:solidFill>
              <a:latin typeface="Arial"/>
              <a:ea typeface="ＭＳ Ｐゴシック" pitchFamily="24" charset="-128"/>
              <a:cs typeface="ＭＳ Ｐゴシック" pitchFamily="24" charset="-128"/>
            </a:endParaRPr>
          </a:p>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AXI4Stream</a:t>
            </a:r>
          </a:p>
          <a:p>
            <a:pPr marL="342900" indent="-342900" defTabSz="457200" fontAlgn="base">
              <a:spcBef>
                <a:spcPct val="20000"/>
              </a:spcBef>
              <a:spcAft>
                <a:spcPct val="0"/>
              </a:spcAft>
              <a:buFont typeface="Arial" charset="0"/>
              <a:buChar char="•"/>
              <a:defRPr/>
            </a:pPr>
            <a:endParaRPr lang="en-US" sz="1600" dirty="0">
              <a:solidFill>
                <a:srgbClr val="0C0C0C"/>
              </a:solidFill>
              <a:latin typeface="Arial"/>
              <a:ea typeface="ＭＳ Ｐゴシック" pitchFamily="24" charset="-128"/>
              <a:cs typeface="ＭＳ Ｐゴシック" pitchFamily="24" charset="-128"/>
            </a:endParaRPr>
          </a:p>
        </p:txBody>
      </p:sp>
      <p:pic>
        <p:nvPicPr>
          <p:cNvPr id="5" name="Picture 4">
            <a:extLst>
              <a:ext uri="{FF2B5EF4-FFF2-40B4-BE49-F238E27FC236}">
                <a16:creationId xmlns:a16="http://schemas.microsoft.com/office/drawing/2014/main" id="{85FA9FB9-4538-494C-9808-0138FAFCF88A}"/>
              </a:ext>
            </a:extLst>
          </p:cNvPr>
          <p:cNvPicPr>
            <a:picLocks noChangeAspect="1"/>
          </p:cNvPicPr>
          <p:nvPr/>
        </p:nvPicPr>
        <p:blipFill>
          <a:blip r:embed="rId4"/>
          <a:stretch>
            <a:fillRect/>
          </a:stretch>
        </p:blipFill>
        <p:spPr>
          <a:xfrm>
            <a:off x="589675" y="2077906"/>
            <a:ext cx="5412188" cy="3939103"/>
          </a:xfrm>
          <a:prstGeom prst="rect">
            <a:avLst/>
          </a:prstGeom>
        </p:spPr>
      </p:pic>
      <p:sp>
        <p:nvSpPr>
          <p:cNvPr id="9" name="Content Placeholder 2">
            <a:extLst>
              <a:ext uri="{FF2B5EF4-FFF2-40B4-BE49-F238E27FC236}">
                <a16:creationId xmlns:a16="http://schemas.microsoft.com/office/drawing/2014/main" id="{6E053466-651F-4155-B8E8-DA9F74B54CBD}"/>
              </a:ext>
            </a:extLst>
          </p:cNvPr>
          <p:cNvSpPr txBox="1">
            <a:spLocks/>
          </p:cNvSpPr>
          <p:nvPr/>
        </p:nvSpPr>
        <p:spPr bwMode="auto">
          <a:xfrm>
            <a:off x="5534166" y="4080410"/>
            <a:ext cx="2018923" cy="1633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 Slave</a:t>
            </a:r>
            <a:br>
              <a:rPr lang="en-US" b="1" dirty="0">
                <a:solidFill>
                  <a:srgbClr val="0C0C0C"/>
                </a:solidFill>
                <a:latin typeface="Arial"/>
                <a:ea typeface="ＭＳ Ｐゴシック" pitchFamily="24" charset="-128"/>
                <a:cs typeface="ＭＳ Ｐゴシック" pitchFamily="24" charset="-128"/>
              </a:rPr>
            </a:br>
            <a:endParaRPr lang="en-US" sz="1100" b="1" dirty="0">
              <a:solidFill>
                <a:srgbClr val="0C0C0C"/>
              </a:solidFill>
              <a:latin typeface="Arial"/>
              <a:ea typeface="ＭＳ Ｐゴシック" pitchFamily="24" charset="-128"/>
              <a:cs typeface="ＭＳ Ｐゴシック" pitchFamily="24" charset="-128"/>
            </a:endParaRPr>
          </a:p>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 Stream</a:t>
            </a:r>
          </a:p>
          <a:p>
            <a:pPr marL="457200" lvl="1" defTabSz="457200">
              <a:spcBef>
                <a:spcPct val="20000"/>
              </a:spcBef>
              <a:defRPr/>
            </a:pPr>
            <a:endParaRPr lang="en-US" b="1" dirty="0">
              <a:solidFill>
                <a:srgbClr val="0C0C0C"/>
              </a:solidFill>
              <a:latin typeface="Arial"/>
              <a:ea typeface="ＭＳ Ｐゴシック" pitchFamily="24" charset="-128"/>
              <a:cs typeface="ＭＳ Ｐゴシック" pitchFamily="24" charset="-128"/>
            </a:endParaRPr>
          </a:p>
          <a:p>
            <a:pPr marL="457200" lvl="1" defTabSz="457200">
              <a:spcBef>
                <a:spcPct val="20000"/>
              </a:spcBef>
              <a:defRPr/>
            </a:pPr>
            <a:r>
              <a:rPr lang="en-US" b="1" dirty="0">
                <a:solidFill>
                  <a:srgbClr val="0C0C0C"/>
                </a:solidFill>
                <a:latin typeface="Arial"/>
                <a:ea typeface="ＭＳ Ｐゴシック" pitchFamily="24" charset="-128"/>
                <a:cs typeface="ＭＳ Ｐゴシック" pitchFamily="24" charset="-128"/>
              </a:rPr>
              <a:t>AXI Master</a:t>
            </a:r>
          </a:p>
          <a:p>
            <a:pPr marL="342900" indent="-342900" defTabSz="457200" fontAlgn="base">
              <a:spcBef>
                <a:spcPct val="20000"/>
              </a:spcBef>
              <a:spcAft>
                <a:spcPct val="0"/>
              </a:spcAft>
              <a:buFont typeface="Arial" charset="0"/>
              <a:buChar char="•"/>
              <a:defRPr/>
            </a:pPr>
            <a:endParaRPr lang="en-US" sz="1600" dirty="0">
              <a:solidFill>
                <a:srgbClr val="0C0C0C"/>
              </a:solidFill>
              <a:latin typeface="Arial"/>
              <a:ea typeface="ＭＳ Ｐゴシック" pitchFamily="24" charset="-128"/>
              <a:cs typeface="ＭＳ Ｐゴシック" pitchFamily="2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57E6-A040-470C-BC2E-7256B8B3D317}"/>
              </a:ext>
            </a:extLst>
          </p:cNvPr>
          <p:cNvSpPr>
            <a:spLocks noGrp="1"/>
          </p:cNvSpPr>
          <p:nvPr>
            <p:ph type="title"/>
          </p:nvPr>
        </p:nvSpPr>
        <p:spPr/>
        <p:txBody>
          <a:bodyPr/>
          <a:lstStyle/>
          <a:p>
            <a:r>
              <a:rPr lang="en-US" altLang="zh-CN" dirty="0"/>
              <a:t>Block Level Protocols</a:t>
            </a:r>
            <a:endParaRPr lang="zh-CN" altLang="en-US" dirty="0"/>
          </a:p>
        </p:txBody>
      </p:sp>
    </p:spTree>
    <p:extLst>
      <p:ext uri="{BB962C8B-B14F-4D97-AF65-F5344CB8AC3E}">
        <p14:creationId xmlns:p14="http://schemas.microsoft.com/office/powerpoint/2010/main" val="42129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AP_START: Single Cycle</a:t>
            </a:r>
          </a:p>
        </p:txBody>
      </p:sp>
      <p:sp>
        <p:nvSpPr>
          <p:cNvPr id="3" name="Slide Number Placeholder 2"/>
          <p:cNvSpPr>
            <a:spLocks noGrp="1"/>
          </p:cNvSpPr>
          <p:nvPr>
            <p:ph type="sldNum" sz="quarter" idx="10"/>
          </p:nvPr>
        </p:nvSpPr>
        <p:spPr>
          <a:xfrm>
            <a:off x="579120" y="6325606"/>
            <a:ext cx="1955073" cy="365125"/>
          </a:xfrm>
        </p:spPr>
        <p:txBody>
          <a:bodyPr/>
          <a:lstStyle/>
          <a:p>
            <a:pPr>
              <a:defRPr/>
            </a:pPr>
            <a:r>
              <a:rPr lang="en-US" dirty="0"/>
              <a:t>IO Level Protocols 22- </a:t>
            </a:r>
            <a:fld id="{060BD193-E118-4B16-863C-C8C12C675E3E}" type="slidenum">
              <a:rPr lang="en-US" smtClean="0"/>
              <a:pPr>
                <a:defRPr/>
              </a:pPr>
              <a:t>23</a:t>
            </a:fld>
            <a:endParaRPr lang="en-US" dirty="0"/>
          </a:p>
        </p:txBody>
      </p:sp>
      <p:sp>
        <p:nvSpPr>
          <p:cNvPr id="11" name="Content Placeholder 2"/>
          <p:cNvSpPr txBox="1">
            <a:spLocks/>
          </p:cNvSpPr>
          <p:nvPr/>
        </p:nvSpPr>
        <p:spPr bwMode="auto">
          <a:xfrm>
            <a:off x="306309" y="4235505"/>
            <a:ext cx="11579384" cy="2112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20000"/>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Input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Can be applied when ap_idle goes low</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The first read is performed 1 clock cycle after idle goes low</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Input reads can occur in any cycle up until the last cycle</a:t>
            </a:r>
          </a:p>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Output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Any function return is valid when ap_done is asserted high</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Other outputs may output their data at any time after the first read </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The output can only be guaranteed to be valid with ap_done if it is registered</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It is recommended to use a port level IO protocol for other outputs</a:t>
            </a:r>
          </a:p>
        </p:txBody>
      </p:sp>
      <p:sp>
        <p:nvSpPr>
          <p:cNvPr id="21" name="Rectangle 20">
            <a:extLst>
              <a:ext uri="{FF2B5EF4-FFF2-40B4-BE49-F238E27FC236}">
                <a16:creationId xmlns:a16="http://schemas.microsoft.com/office/drawing/2014/main" id="{841EAC1F-019B-45CB-874A-A868B98A9AE5}"/>
              </a:ext>
            </a:extLst>
          </p:cNvPr>
          <p:cNvSpPr/>
          <p:nvPr/>
        </p:nvSpPr>
        <p:spPr>
          <a:xfrm>
            <a:off x="1283827" y="1239915"/>
            <a:ext cx="10238666" cy="299559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23" name="Picture 22" descr="AESL_Function_Level_IO.PNG">
            <a:extLst>
              <a:ext uri="{FF2B5EF4-FFF2-40B4-BE49-F238E27FC236}">
                <a16:creationId xmlns:a16="http://schemas.microsoft.com/office/drawing/2014/main" id="{2D2D8B93-EF49-492B-9E55-22B5411008BC}"/>
              </a:ext>
            </a:extLst>
          </p:cNvPr>
          <p:cNvPicPr>
            <a:picLocks noChangeAspect="1"/>
          </p:cNvPicPr>
          <p:nvPr/>
        </p:nvPicPr>
        <p:blipFill>
          <a:blip r:embed="rId2"/>
          <a:stretch>
            <a:fillRect/>
          </a:stretch>
        </p:blipFill>
        <p:spPr>
          <a:xfrm>
            <a:off x="1437407" y="1316726"/>
            <a:ext cx="9931506" cy="2846871"/>
          </a:xfrm>
          <a:prstGeom prst="rect">
            <a:avLst/>
          </a:prstGeom>
        </p:spPr>
      </p:pic>
      <p:sp>
        <p:nvSpPr>
          <p:cNvPr id="24" name="Content Placeholder 2">
            <a:extLst>
              <a:ext uri="{FF2B5EF4-FFF2-40B4-BE49-F238E27FC236}">
                <a16:creationId xmlns:a16="http://schemas.microsoft.com/office/drawing/2014/main" id="{CCF3BCF3-53EC-4FDE-9D3D-DC10AD0C80C7}"/>
              </a:ext>
            </a:extLst>
          </p:cNvPr>
          <p:cNvSpPr txBox="1">
            <a:spLocks/>
          </p:cNvSpPr>
          <p:nvPr/>
        </p:nvSpPr>
        <p:spPr bwMode="auto">
          <a:xfrm>
            <a:off x="7222256" y="1662372"/>
            <a:ext cx="4351433" cy="2227491"/>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block will wait for ap_start before it begins operation</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Output ap_idle goes low when ap_start is sampled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Output ap_done goes high on the final cycle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Idle goes high one cycle after done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block waits for next start</a:t>
            </a:r>
          </a:p>
        </p:txBody>
      </p:sp>
      <p:cxnSp>
        <p:nvCxnSpPr>
          <p:cNvPr id="25" name="Straight Connector 24">
            <a:extLst>
              <a:ext uri="{FF2B5EF4-FFF2-40B4-BE49-F238E27FC236}">
                <a16:creationId xmlns:a16="http://schemas.microsoft.com/office/drawing/2014/main" id="{014D3F18-1594-467E-B45F-E33BDE2A2975}"/>
              </a:ext>
            </a:extLst>
          </p:cNvPr>
          <p:cNvCxnSpPr/>
          <p:nvPr/>
        </p:nvCxnSpPr>
        <p:spPr bwMode="auto">
          <a:xfrm>
            <a:off x="4077477" y="1926077"/>
            <a:ext cx="2402732" cy="0"/>
          </a:xfrm>
          <a:prstGeom prst="line">
            <a:avLst/>
          </a:prstGeom>
          <a:solidFill>
            <a:srgbClr val="EC891D"/>
          </a:solidFill>
          <a:ln w="19050" cap="flat" cmpd="sng" algn="ctr">
            <a:solidFill>
              <a:srgbClr val="0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3D113B7D-2AE2-4F07-8536-366E9576AC03}"/>
              </a:ext>
            </a:extLst>
          </p:cNvPr>
          <p:cNvCxnSpPr/>
          <p:nvPr/>
        </p:nvCxnSpPr>
        <p:spPr bwMode="auto">
          <a:xfrm>
            <a:off x="6480209" y="1926078"/>
            <a:ext cx="68094" cy="194553"/>
          </a:xfrm>
          <a:prstGeom prst="line">
            <a:avLst/>
          </a:prstGeom>
          <a:solidFill>
            <a:srgbClr val="EC891D"/>
          </a:solidFill>
          <a:ln w="19050" cap="flat" cmpd="sng" algn="ctr">
            <a:solidFill>
              <a:srgbClr val="00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C405F989-DAC5-46D8-ADA2-FDB12339E09B}"/>
              </a:ext>
            </a:extLst>
          </p:cNvPr>
          <p:cNvSpPr/>
          <p:nvPr/>
        </p:nvSpPr>
        <p:spPr bwMode="auto">
          <a:xfrm>
            <a:off x="4067749" y="1935806"/>
            <a:ext cx="408562" cy="194553"/>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8" name="Rectangle 27">
            <a:extLst>
              <a:ext uri="{FF2B5EF4-FFF2-40B4-BE49-F238E27FC236}">
                <a16:creationId xmlns:a16="http://schemas.microsoft.com/office/drawing/2014/main" id="{ED81D847-C426-4744-8F3D-3F7F4E2AB12F}"/>
              </a:ext>
            </a:extLst>
          </p:cNvPr>
          <p:cNvSpPr/>
          <p:nvPr/>
        </p:nvSpPr>
        <p:spPr bwMode="auto">
          <a:xfrm>
            <a:off x="4494394" y="2060185"/>
            <a:ext cx="478029" cy="211536"/>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9" name="Rectangle 28">
            <a:extLst>
              <a:ext uri="{FF2B5EF4-FFF2-40B4-BE49-F238E27FC236}">
                <a16:creationId xmlns:a16="http://schemas.microsoft.com/office/drawing/2014/main" id="{1A449AB1-D814-45B4-A82E-32448F656EFA}"/>
              </a:ext>
            </a:extLst>
          </p:cNvPr>
          <p:cNvSpPr/>
          <p:nvPr/>
        </p:nvSpPr>
        <p:spPr bwMode="auto">
          <a:xfrm>
            <a:off x="4988444" y="2060185"/>
            <a:ext cx="465386" cy="211536"/>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0" name="Rectangle 29">
            <a:extLst>
              <a:ext uri="{FF2B5EF4-FFF2-40B4-BE49-F238E27FC236}">
                <a16:creationId xmlns:a16="http://schemas.microsoft.com/office/drawing/2014/main" id="{5509FDD5-CC4B-4B8E-9A25-5AE52B7596A2}"/>
              </a:ext>
            </a:extLst>
          </p:cNvPr>
          <p:cNvSpPr/>
          <p:nvPr/>
        </p:nvSpPr>
        <p:spPr bwMode="auto">
          <a:xfrm>
            <a:off x="5482494" y="2060185"/>
            <a:ext cx="467447" cy="211536"/>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1" name="Rectangle 30">
            <a:extLst>
              <a:ext uri="{FF2B5EF4-FFF2-40B4-BE49-F238E27FC236}">
                <a16:creationId xmlns:a16="http://schemas.microsoft.com/office/drawing/2014/main" id="{88D288B3-564C-4A3B-B997-8C4192A226BF}"/>
              </a:ext>
            </a:extLst>
          </p:cNvPr>
          <p:cNvSpPr/>
          <p:nvPr/>
        </p:nvSpPr>
        <p:spPr bwMode="auto">
          <a:xfrm>
            <a:off x="5976544" y="2060185"/>
            <a:ext cx="452471" cy="211536"/>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2" name="Rectangle 31">
            <a:extLst>
              <a:ext uri="{FF2B5EF4-FFF2-40B4-BE49-F238E27FC236}">
                <a16:creationId xmlns:a16="http://schemas.microsoft.com/office/drawing/2014/main" id="{19B38FEC-5A5D-44CF-8188-18EB220483ED}"/>
              </a:ext>
            </a:extLst>
          </p:cNvPr>
          <p:cNvSpPr/>
          <p:nvPr/>
        </p:nvSpPr>
        <p:spPr bwMode="auto">
          <a:xfrm>
            <a:off x="6459458" y="2099167"/>
            <a:ext cx="74496" cy="1196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33" name="Freeform 21">
            <a:extLst>
              <a:ext uri="{FF2B5EF4-FFF2-40B4-BE49-F238E27FC236}">
                <a16:creationId xmlns:a16="http://schemas.microsoft.com/office/drawing/2014/main" id="{62AA90CE-1321-40B8-A97F-F1920CDF2EC5}"/>
              </a:ext>
            </a:extLst>
          </p:cNvPr>
          <p:cNvSpPr/>
          <p:nvPr/>
        </p:nvSpPr>
        <p:spPr bwMode="auto">
          <a:xfrm>
            <a:off x="6154381" y="2183973"/>
            <a:ext cx="184731" cy="369332"/>
          </a:xfrm>
          <a:custGeom>
            <a:avLst/>
            <a:gdLst>
              <a:gd name="connsiteX0" fmla="*/ 9728 w 330741"/>
              <a:gd name="connsiteY0" fmla="*/ 595367 h 597254"/>
              <a:gd name="connsiteX1" fmla="*/ 126460 w 330741"/>
              <a:gd name="connsiteY1" fmla="*/ 585639 h 597254"/>
              <a:gd name="connsiteX2" fmla="*/ 116732 w 330741"/>
              <a:gd name="connsiteY2" fmla="*/ 527273 h 597254"/>
              <a:gd name="connsiteX3" fmla="*/ 87549 w 330741"/>
              <a:gd name="connsiteY3" fmla="*/ 517545 h 597254"/>
              <a:gd name="connsiteX4" fmla="*/ 58366 w 330741"/>
              <a:gd name="connsiteY4" fmla="*/ 498090 h 597254"/>
              <a:gd name="connsiteX5" fmla="*/ 48639 w 330741"/>
              <a:gd name="connsiteY5" fmla="*/ 468907 h 597254"/>
              <a:gd name="connsiteX6" fmla="*/ 29183 w 330741"/>
              <a:gd name="connsiteY6" fmla="*/ 449452 h 597254"/>
              <a:gd name="connsiteX7" fmla="*/ 9728 w 330741"/>
              <a:gd name="connsiteY7" fmla="*/ 391086 h 597254"/>
              <a:gd name="connsiteX8" fmla="*/ 0 w 330741"/>
              <a:gd name="connsiteY8" fmla="*/ 361903 h 597254"/>
              <a:gd name="connsiteX9" fmla="*/ 9728 w 330741"/>
              <a:gd name="connsiteY9" fmla="*/ 245171 h 597254"/>
              <a:gd name="connsiteX10" fmla="*/ 68094 w 330741"/>
              <a:gd name="connsiteY10" fmla="*/ 177077 h 597254"/>
              <a:gd name="connsiteX11" fmla="*/ 87549 w 330741"/>
              <a:gd name="connsiteY11" fmla="*/ 147894 h 597254"/>
              <a:gd name="connsiteX12" fmla="*/ 184826 w 330741"/>
              <a:gd name="connsiteY12" fmla="*/ 79801 h 597254"/>
              <a:gd name="connsiteX13" fmla="*/ 243192 w 330741"/>
              <a:gd name="connsiteY13" fmla="*/ 50618 h 597254"/>
              <a:gd name="connsiteX14" fmla="*/ 282102 w 330741"/>
              <a:gd name="connsiteY14" fmla="*/ 1979 h 597254"/>
              <a:gd name="connsiteX15" fmla="*/ 330741 w 330741"/>
              <a:gd name="connsiteY15" fmla="*/ 1979 h 59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0741" h="597254">
                <a:moveTo>
                  <a:pt x="9728" y="595367"/>
                </a:moveTo>
                <a:cubicBezTo>
                  <a:pt x="48639" y="592124"/>
                  <a:pt x="93519" y="606602"/>
                  <a:pt x="126460" y="585639"/>
                </a:cubicBezTo>
                <a:cubicBezTo>
                  <a:pt x="143100" y="575050"/>
                  <a:pt x="126518" y="544398"/>
                  <a:pt x="116732" y="527273"/>
                </a:cubicBezTo>
                <a:cubicBezTo>
                  <a:pt x="111645" y="518370"/>
                  <a:pt x="96720" y="522131"/>
                  <a:pt x="87549" y="517545"/>
                </a:cubicBezTo>
                <a:cubicBezTo>
                  <a:pt x="77092" y="512317"/>
                  <a:pt x="68094" y="504575"/>
                  <a:pt x="58366" y="498090"/>
                </a:cubicBezTo>
                <a:cubicBezTo>
                  <a:pt x="55124" y="488362"/>
                  <a:pt x="53915" y="477700"/>
                  <a:pt x="48639" y="468907"/>
                </a:cubicBezTo>
                <a:cubicBezTo>
                  <a:pt x="43920" y="461043"/>
                  <a:pt x="33285" y="457655"/>
                  <a:pt x="29183" y="449452"/>
                </a:cubicBezTo>
                <a:cubicBezTo>
                  <a:pt x="20012" y="431109"/>
                  <a:pt x="16213" y="410541"/>
                  <a:pt x="9728" y="391086"/>
                </a:cubicBezTo>
                <a:lnTo>
                  <a:pt x="0" y="361903"/>
                </a:lnTo>
                <a:cubicBezTo>
                  <a:pt x="3243" y="322992"/>
                  <a:pt x="2071" y="283458"/>
                  <a:pt x="9728" y="245171"/>
                </a:cubicBezTo>
                <a:cubicBezTo>
                  <a:pt x="14024" y="223691"/>
                  <a:pt x="60663" y="188223"/>
                  <a:pt x="68094" y="177077"/>
                </a:cubicBezTo>
                <a:cubicBezTo>
                  <a:pt x="74579" y="167349"/>
                  <a:pt x="79282" y="156161"/>
                  <a:pt x="87549" y="147894"/>
                </a:cubicBezTo>
                <a:cubicBezTo>
                  <a:pt x="101954" y="133489"/>
                  <a:pt x="175291" y="86158"/>
                  <a:pt x="184826" y="79801"/>
                </a:cubicBezTo>
                <a:cubicBezTo>
                  <a:pt x="222543" y="54656"/>
                  <a:pt x="202915" y="64043"/>
                  <a:pt x="243192" y="50618"/>
                </a:cubicBezTo>
                <a:cubicBezTo>
                  <a:pt x="246946" y="44986"/>
                  <a:pt x="270688" y="5240"/>
                  <a:pt x="282102" y="1979"/>
                </a:cubicBezTo>
                <a:cubicBezTo>
                  <a:pt x="297691" y="-2475"/>
                  <a:pt x="314528" y="1979"/>
                  <a:pt x="330741" y="1979"/>
                </a:cubicBezTo>
              </a:path>
            </a:pathLst>
          </a:custGeom>
          <a:noFill/>
          <a:ln w="12700" cap="flat" cmpd="sng" algn="ctr">
            <a:solidFill>
              <a:srgbClr val="00000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algn="ctr" defTabSz="914400" fontAlgn="base">
              <a:spcBef>
                <a:spcPct val="0"/>
              </a:spcBef>
              <a:spcAft>
                <a:spcPct val="0"/>
              </a:spcAft>
              <a:defRPr/>
            </a:pPr>
            <a:endParaRPr lang="en-US" kern="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AP_START: Constant High</a:t>
            </a:r>
          </a:p>
        </p:txBody>
      </p:sp>
      <p:sp>
        <p:nvSpPr>
          <p:cNvPr id="3" name="Slide Number Placeholder 2"/>
          <p:cNvSpPr>
            <a:spLocks noGrp="1"/>
          </p:cNvSpPr>
          <p:nvPr>
            <p:ph type="sldNum" sz="quarter" idx="10"/>
          </p:nvPr>
        </p:nvSpPr>
        <p:spPr>
          <a:xfrm>
            <a:off x="579120" y="6325606"/>
            <a:ext cx="2438399" cy="365125"/>
          </a:xfrm>
        </p:spPr>
        <p:txBody>
          <a:bodyPr/>
          <a:lstStyle/>
          <a:p>
            <a:pPr>
              <a:defRPr/>
            </a:pPr>
            <a:r>
              <a:rPr lang="en-US" dirty="0"/>
              <a:t>IO Level Protocols 22- </a:t>
            </a:r>
            <a:fld id="{060BD193-E118-4B16-863C-C8C12C675E3E}" type="slidenum">
              <a:rPr lang="en-US" smtClean="0"/>
              <a:pPr>
                <a:defRPr/>
              </a:pPr>
              <a:t>24</a:t>
            </a:fld>
            <a:endParaRPr lang="en-US" dirty="0"/>
          </a:p>
        </p:txBody>
      </p:sp>
      <p:sp>
        <p:nvSpPr>
          <p:cNvPr id="11" name="Content Placeholder 2"/>
          <p:cNvSpPr txBox="1">
            <a:spLocks/>
          </p:cNvSpPr>
          <p:nvPr/>
        </p:nvSpPr>
        <p:spPr bwMode="auto">
          <a:xfrm>
            <a:off x="306309" y="4542745"/>
            <a:ext cx="11579384" cy="2112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Input and Output data operations</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As before</a:t>
            </a:r>
          </a:p>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The key difference here is that the design is never idle</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The next data read is performed immediately</a:t>
            </a:r>
            <a:endParaRPr lang="en-US" sz="1600" dirty="0">
              <a:ea typeface="ＭＳ Ｐゴシック" pitchFamily="24" charset="-128"/>
            </a:endParaRPr>
          </a:p>
        </p:txBody>
      </p:sp>
      <p:sp>
        <p:nvSpPr>
          <p:cNvPr id="9" name="Rectangle 8">
            <a:extLst>
              <a:ext uri="{FF2B5EF4-FFF2-40B4-BE49-F238E27FC236}">
                <a16:creationId xmlns:a16="http://schemas.microsoft.com/office/drawing/2014/main" id="{8817D252-17A6-43DD-8F6C-5247F4F0E07E}"/>
              </a:ext>
            </a:extLst>
          </p:cNvPr>
          <p:cNvSpPr/>
          <p:nvPr/>
        </p:nvSpPr>
        <p:spPr>
          <a:xfrm>
            <a:off x="1283827" y="1393535"/>
            <a:ext cx="10238666" cy="299559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13" name="Picture 12" descr="AESL_Function_Level_IO.PNG">
            <a:extLst>
              <a:ext uri="{FF2B5EF4-FFF2-40B4-BE49-F238E27FC236}">
                <a16:creationId xmlns:a16="http://schemas.microsoft.com/office/drawing/2014/main" id="{69E8FC4D-D542-4C7C-A58C-536E9186990E}"/>
              </a:ext>
            </a:extLst>
          </p:cNvPr>
          <p:cNvPicPr>
            <a:picLocks noChangeAspect="1"/>
          </p:cNvPicPr>
          <p:nvPr/>
        </p:nvPicPr>
        <p:blipFill>
          <a:blip r:embed="rId2"/>
          <a:stretch>
            <a:fillRect/>
          </a:stretch>
        </p:blipFill>
        <p:spPr>
          <a:xfrm>
            <a:off x="1437406" y="1470345"/>
            <a:ext cx="9880314" cy="2830878"/>
          </a:xfrm>
          <a:prstGeom prst="rect">
            <a:avLst/>
          </a:prstGeom>
        </p:spPr>
      </p:pic>
      <p:sp>
        <p:nvSpPr>
          <p:cNvPr id="14" name="Content Placeholder 2">
            <a:extLst>
              <a:ext uri="{FF2B5EF4-FFF2-40B4-BE49-F238E27FC236}">
                <a16:creationId xmlns:a16="http://schemas.microsoft.com/office/drawing/2014/main" id="{727D46A0-0413-4BB1-8F00-C7D688A70855}"/>
              </a:ext>
            </a:extLst>
          </p:cNvPr>
          <p:cNvSpPr txBox="1">
            <a:spLocks/>
          </p:cNvSpPr>
          <p:nvPr/>
        </p:nvSpPr>
        <p:spPr bwMode="auto">
          <a:xfrm>
            <a:off x="2658027" y="2070485"/>
            <a:ext cx="4089267" cy="1915978"/>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start is high when done is asserted, the design will not enter the idle state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Since start is high, idle stays low </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block starts to execute the next transaction immediately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Designs</a:t>
            </a:r>
          </a:p>
        </p:txBody>
      </p:sp>
      <p:sp>
        <p:nvSpPr>
          <p:cNvPr id="3" name="Slide Number Placeholder 2"/>
          <p:cNvSpPr>
            <a:spLocks noGrp="1"/>
          </p:cNvSpPr>
          <p:nvPr>
            <p:ph type="sldNum" sz="quarter" idx="10"/>
          </p:nvPr>
        </p:nvSpPr>
        <p:spPr>
          <a:xfrm>
            <a:off x="579121" y="6325606"/>
            <a:ext cx="2569028" cy="365125"/>
          </a:xfrm>
        </p:spPr>
        <p:txBody>
          <a:bodyPr/>
          <a:lstStyle/>
          <a:p>
            <a:pPr>
              <a:defRPr/>
            </a:pPr>
            <a:r>
              <a:rPr lang="en-US" dirty="0"/>
              <a:t>IO Level Protocols 22- </a:t>
            </a:r>
            <a:fld id="{060BD193-E118-4B16-863C-C8C12C675E3E}" type="slidenum">
              <a:rPr lang="en-US" smtClean="0"/>
              <a:pPr>
                <a:defRPr/>
              </a:pPr>
              <a:t>25</a:t>
            </a:fld>
            <a:endParaRPr lang="en-US" dirty="0"/>
          </a:p>
        </p:txBody>
      </p:sp>
      <p:sp>
        <p:nvSpPr>
          <p:cNvPr id="11" name="Content Placeholder 2"/>
          <p:cNvSpPr txBox="1">
            <a:spLocks/>
          </p:cNvSpPr>
          <p:nvPr/>
        </p:nvSpPr>
        <p:spPr bwMode="auto">
          <a:xfrm>
            <a:off x="306309" y="4273909"/>
            <a:ext cx="11579384" cy="2112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Input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Will be read when ap_ready is high and ap_idle is low </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Indicates the design is ready for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Signal ap_ready will change at the rate of the II</a:t>
            </a:r>
          </a:p>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Output Data</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As before, function return is valid when ap_done is asserted high</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Other outputs may output their data at any time after the first read </a:t>
            </a:r>
          </a:p>
          <a:p>
            <a:pPr marL="1143000" lvl="2" indent="-228600" defTabSz="457200" fontAlgn="base">
              <a:spcBef>
                <a:spcPct val="20000"/>
              </a:spcBef>
              <a:spcAft>
                <a:spcPct val="0"/>
              </a:spcAft>
              <a:buFont typeface="Arial" charset="0"/>
              <a:buChar char="•"/>
              <a:defRPr/>
            </a:pPr>
            <a:r>
              <a:rPr lang="en-US" sz="1600" dirty="0">
                <a:ea typeface="ＭＳ Ｐゴシック" pitchFamily="24" charset="-128"/>
              </a:rPr>
              <a:t>It is recommended to use a port level IO protocol for other outputs</a:t>
            </a:r>
          </a:p>
        </p:txBody>
      </p:sp>
      <p:sp>
        <p:nvSpPr>
          <p:cNvPr id="16" name="TextBox 15"/>
          <p:cNvSpPr txBox="1"/>
          <p:nvPr/>
        </p:nvSpPr>
        <p:spPr>
          <a:xfrm>
            <a:off x="9014020" y="4504342"/>
            <a:ext cx="1842960"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This example shows an II of 2</a:t>
            </a:r>
          </a:p>
        </p:txBody>
      </p:sp>
      <p:sp>
        <p:nvSpPr>
          <p:cNvPr id="9" name="Rectangle 8">
            <a:extLst>
              <a:ext uri="{FF2B5EF4-FFF2-40B4-BE49-F238E27FC236}">
                <a16:creationId xmlns:a16="http://schemas.microsoft.com/office/drawing/2014/main" id="{A4FDA49D-7F87-4425-B4F8-790658A316F3}"/>
              </a:ext>
            </a:extLst>
          </p:cNvPr>
          <p:cNvSpPr/>
          <p:nvPr/>
        </p:nvSpPr>
        <p:spPr>
          <a:xfrm>
            <a:off x="1283827" y="1239915"/>
            <a:ext cx="10238666" cy="299559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13" name="Picture 12" descr="AESL_Function_Level_IO_Pipelined.PNG">
            <a:extLst>
              <a:ext uri="{FF2B5EF4-FFF2-40B4-BE49-F238E27FC236}">
                <a16:creationId xmlns:a16="http://schemas.microsoft.com/office/drawing/2014/main" id="{2DF7E329-EA03-4337-8591-4DD7A18920B8}"/>
              </a:ext>
            </a:extLst>
          </p:cNvPr>
          <p:cNvPicPr>
            <a:picLocks noChangeAspect="1"/>
          </p:cNvPicPr>
          <p:nvPr/>
        </p:nvPicPr>
        <p:blipFill>
          <a:blip r:embed="rId2"/>
          <a:stretch>
            <a:fillRect/>
          </a:stretch>
        </p:blipFill>
        <p:spPr>
          <a:xfrm>
            <a:off x="1539794" y="1316727"/>
            <a:ext cx="5354856" cy="2803565"/>
          </a:xfrm>
          <a:prstGeom prst="rect">
            <a:avLst/>
          </a:prstGeom>
        </p:spPr>
      </p:pic>
      <p:sp>
        <p:nvSpPr>
          <p:cNvPr id="14" name="Content Placeholder 2">
            <a:extLst>
              <a:ext uri="{FF2B5EF4-FFF2-40B4-BE49-F238E27FC236}">
                <a16:creationId xmlns:a16="http://schemas.microsoft.com/office/drawing/2014/main" id="{3472EF71-C45A-42F9-8E27-7FA21752065E}"/>
              </a:ext>
            </a:extLst>
          </p:cNvPr>
          <p:cNvSpPr txBox="1">
            <a:spLocks/>
          </p:cNvSpPr>
          <p:nvPr/>
        </p:nvSpPr>
        <p:spPr bwMode="auto">
          <a:xfrm>
            <a:off x="6351968" y="1508750"/>
            <a:ext cx="5426493" cy="253473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After reset, ap_ready goes high if idle is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Start applied : Idle goes low, apply first data</a:t>
            </a:r>
          </a:p>
          <a:p>
            <a:pPr marL="342900" indent="-342900" defTabSz="457200" fontAlgn="base">
              <a:spcBef>
                <a:spcPct val="20000"/>
              </a:spcBef>
              <a:spcAft>
                <a:spcPct val="0"/>
              </a:spcAft>
              <a:buFont typeface="Arial" charset="0"/>
              <a:buChar char="•"/>
              <a:defRPr/>
            </a:pPr>
            <a:endParaRPr lang="en-US" sz="1400" b="1"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b="1" kern="0" dirty="0">
                <a:solidFill>
                  <a:srgbClr val="000000"/>
                </a:solidFill>
                <a:latin typeface="Arial"/>
                <a:ea typeface="ＭＳ Ｐゴシック" pitchFamily="24" charset="-128"/>
                <a:cs typeface="ＭＳ Ｐゴシック" pitchFamily="24" charset="-128"/>
              </a:rPr>
              <a:t>Inputs will be read when ap_ready is high and idle is low</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Output ap_done goes high on the final cycle</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Idle goes high one cycle after done</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block waits for next start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Designs: II = 1</a:t>
            </a:r>
          </a:p>
        </p:txBody>
      </p:sp>
      <p:sp>
        <p:nvSpPr>
          <p:cNvPr id="3" name="Slide Number Placeholder 2"/>
          <p:cNvSpPr>
            <a:spLocks noGrp="1"/>
          </p:cNvSpPr>
          <p:nvPr>
            <p:ph type="sldNum" sz="quarter" idx="10"/>
          </p:nvPr>
        </p:nvSpPr>
        <p:spPr>
          <a:xfrm>
            <a:off x="579121" y="6325606"/>
            <a:ext cx="2131422" cy="365125"/>
          </a:xfrm>
        </p:spPr>
        <p:txBody>
          <a:bodyPr/>
          <a:lstStyle/>
          <a:p>
            <a:pPr>
              <a:defRPr/>
            </a:pPr>
            <a:r>
              <a:rPr lang="en-US" dirty="0"/>
              <a:t>IO Level Protocols 22- </a:t>
            </a:r>
            <a:fld id="{060BD193-E118-4B16-863C-C8C12C675E3E}" type="slidenum">
              <a:rPr lang="en-US" smtClean="0"/>
              <a:pPr>
                <a:defRPr/>
              </a:pPr>
              <a:t>26</a:t>
            </a:fld>
            <a:endParaRPr lang="en-US" dirty="0"/>
          </a:p>
        </p:txBody>
      </p:sp>
      <p:sp>
        <p:nvSpPr>
          <p:cNvPr id="10" name="Content Placeholder 2"/>
          <p:cNvSpPr txBox="1">
            <a:spLocks/>
          </p:cNvSpPr>
          <p:nvPr/>
        </p:nvSpPr>
        <p:spPr bwMode="auto">
          <a:xfrm>
            <a:off x="306309" y="4350720"/>
            <a:ext cx="11579384" cy="2112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Input Data when II=1</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It can be expected that ap_ready remains high and data is continuously read</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The design will only stop processing when ap_start is de-asserted</a:t>
            </a:r>
          </a:p>
          <a:p>
            <a:pPr marL="342900" indent="-342900" defTabSz="457200" fontAlgn="base">
              <a:spcBef>
                <a:spcPct val="20000"/>
              </a:spcBef>
              <a:spcAft>
                <a:spcPct val="0"/>
              </a:spcAft>
              <a:buFont typeface="Arial" charset="0"/>
              <a:buChar char="•"/>
              <a:defRPr/>
            </a:pPr>
            <a:r>
              <a:rPr lang="en-US" sz="2000" b="1" dirty="0">
                <a:solidFill>
                  <a:srgbClr val="008CA8"/>
                </a:solidFill>
                <a:ea typeface="ＭＳ Ｐゴシック" pitchFamily="24" charset="-128"/>
                <a:cs typeface="ＭＳ Ｐゴシック" pitchFamily="24" charset="-128"/>
              </a:rPr>
              <a:t>Output Data when II=1</a:t>
            </a:r>
          </a:p>
          <a:p>
            <a:pPr marL="742950" lvl="1" indent="-285750" defTabSz="457200" fontAlgn="base">
              <a:spcBef>
                <a:spcPct val="20000"/>
              </a:spcBef>
              <a:spcAft>
                <a:spcPct val="0"/>
              </a:spcAft>
              <a:buFont typeface="Arial" charset="0"/>
              <a:buChar char="–"/>
              <a:defRPr/>
            </a:pPr>
            <a:r>
              <a:rPr lang="en-US" dirty="0">
                <a:ea typeface="ＭＳ Ｐゴシック" pitchFamily="24" charset="-128"/>
              </a:rPr>
              <a:t>After the first output, ap_done will remain high while there are samples to process </a:t>
            </a:r>
            <a:endParaRPr lang="en-US" sz="1600" dirty="0">
              <a:ea typeface="ＭＳ Ｐゴシック" pitchFamily="24" charset="-128"/>
            </a:endParaRPr>
          </a:p>
          <a:p>
            <a:pPr marL="1200150" lvl="2" indent="-285750" defTabSz="457200">
              <a:spcBef>
                <a:spcPct val="20000"/>
              </a:spcBef>
              <a:buFont typeface="Arial" charset="0"/>
              <a:buChar char="–"/>
              <a:defRPr/>
            </a:pPr>
            <a:r>
              <a:rPr lang="en-US" sz="1600" dirty="0">
                <a:ea typeface="ＭＳ Ｐゴシック" pitchFamily="24" charset="-128"/>
              </a:rPr>
              <a:t>Assuming there is no data decimation (output rate = input rate)</a:t>
            </a:r>
          </a:p>
        </p:txBody>
      </p:sp>
      <p:sp>
        <p:nvSpPr>
          <p:cNvPr id="9" name="Rectangle 8">
            <a:extLst>
              <a:ext uri="{FF2B5EF4-FFF2-40B4-BE49-F238E27FC236}">
                <a16:creationId xmlns:a16="http://schemas.microsoft.com/office/drawing/2014/main" id="{8E677F5A-44CB-4141-95C0-437FF09500CD}"/>
              </a:ext>
            </a:extLst>
          </p:cNvPr>
          <p:cNvSpPr/>
          <p:nvPr/>
        </p:nvSpPr>
        <p:spPr>
          <a:xfrm>
            <a:off x="649119" y="1177216"/>
            <a:ext cx="10238666" cy="299559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13" name="Picture 12" descr="AESL_Function_Level_IO_Pipelined_TP1.PNG">
            <a:extLst>
              <a:ext uri="{FF2B5EF4-FFF2-40B4-BE49-F238E27FC236}">
                <a16:creationId xmlns:a16="http://schemas.microsoft.com/office/drawing/2014/main" id="{1AD19D09-3604-4153-80BE-000943586F9F}"/>
              </a:ext>
            </a:extLst>
          </p:cNvPr>
          <p:cNvPicPr>
            <a:picLocks noChangeAspect="1"/>
          </p:cNvPicPr>
          <p:nvPr/>
        </p:nvPicPr>
        <p:blipFill>
          <a:blip r:embed="rId2"/>
          <a:stretch>
            <a:fillRect/>
          </a:stretch>
        </p:blipFill>
        <p:spPr>
          <a:xfrm>
            <a:off x="853893" y="1292433"/>
            <a:ext cx="6911100" cy="2852861"/>
          </a:xfrm>
          <a:prstGeom prst="rect">
            <a:avLst/>
          </a:prstGeom>
        </p:spPr>
      </p:pic>
      <p:sp>
        <p:nvSpPr>
          <p:cNvPr id="14" name="Content Placeholder 2">
            <a:extLst>
              <a:ext uri="{FF2B5EF4-FFF2-40B4-BE49-F238E27FC236}">
                <a16:creationId xmlns:a16="http://schemas.microsoft.com/office/drawing/2014/main" id="{4850E9E4-72AF-4A1B-96ED-523A4612808E}"/>
              </a:ext>
            </a:extLst>
          </p:cNvPr>
          <p:cNvSpPr txBox="1">
            <a:spLocks/>
          </p:cNvSpPr>
          <p:nvPr/>
        </p:nvSpPr>
        <p:spPr bwMode="auto">
          <a:xfrm>
            <a:off x="7406640" y="1446051"/>
            <a:ext cx="3993081" cy="253473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Will start with ap_start</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Will keep reading input data since II = 1</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After the first output, ap_done will remain high</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ap_start goes is sampled low, ap_ready will go low immediately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Disabling Block Level Handshakes</a:t>
            </a:r>
          </a:p>
        </p:txBody>
      </p:sp>
      <p:sp>
        <p:nvSpPr>
          <p:cNvPr id="4" name="Slide Number Placeholder 3"/>
          <p:cNvSpPr>
            <a:spLocks noGrp="1"/>
          </p:cNvSpPr>
          <p:nvPr>
            <p:ph type="sldNum" sz="quarter" idx="10"/>
          </p:nvPr>
        </p:nvSpPr>
        <p:spPr>
          <a:xfrm>
            <a:off x="579121" y="6325606"/>
            <a:ext cx="3321880" cy="365125"/>
          </a:xfrm>
        </p:spPr>
        <p:txBody>
          <a:bodyPr/>
          <a:lstStyle/>
          <a:p>
            <a:pPr>
              <a:defRPr/>
            </a:pPr>
            <a:r>
              <a:rPr lang="en-US" dirty="0"/>
              <a:t>IO Level Protocols 22- </a:t>
            </a:r>
            <a:fld id="{060BD193-E118-4B16-863C-C8C12C675E3E}" type="slidenum">
              <a:rPr lang="en-US" smtClean="0"/>
              <a:pPr>
                <a:defRPr/>
              </a:pPr>
              <a:t>27</a:t>
            </a:fld>
            <a:endParaRPr lang="en-US" dirty="0"/>
          </a:p>
        </p:txBody>
      </p:sp>
      <p:sp>
        <p:nvSpPr>
          <p:cNvPr id="3" name="Content Placeholder 2"/>
          <p:cNvSpPr>
            <a:spLocks noGrp="1"/>
          </p:cNvSpPr>
          <p:nvPr>
            <p:ph idx="4294967295"/>
          </p:nvPr>
        </p:nvSpPr>
        <p:spPr>
          <a:xfrm>
            <a:off x="1689101" y="1327151"/>
            <a:ext cx="10501312" cy="4606925"/>
          </a:xfrm>
        </p:spPr>
        <p:txBody>
          <a:bodyPr>
            <a:normAutofit fontScale="62500" lnSpcReduction="20000"/>
          </a:bodyPr>
          <a:lstStyle/>
          <a:p>
            <a:r>
              <a:rPr lang="en-US" sz="2200" dirty="0"/>
              <a:t>Block Level Handshakes can be disabled</a:t>
            </a:r>
          </a:p>
          <a:p>
            <a:pPr lvl="1"/>
            <a:r>
              <a:rPr lang="en-US" sz="1900" dirty="0"/>
              <a:t>Select the function in the directives tab, right-click</a:t>
            </a:r>
          </a:p>
          <a:p>
            <a:pPr lvl="2"/>
            <a:r>
              <a:rPr lang="en-US" sz="1700" dirty="0"/>
              <a:t>Select Interface &amp; then </a:t>
            </a:r>
            <a:r>
              <a:rPr lang="en-US" sz="1700" b="1" dirty="0"/>
              <a:t>ap_ctrl_none</a:t>
            </a:r>
            <a:r>
              <a:rPr lang="en-US" sz="1700" dirty="0"/>
              <a:t> for no block level handshakes</a:t>
            </a:r>
          </a:p>
          <a:p>
            <a:pPr lvl="2"/>
            <a:r>
              <a:rPr lang="en-US" sz="1700" dirty="0"/>
              <a:t>Select Interface &amp; then </a:t>
            </a:r>
            <a:r>
              <a:rPr lang="en-US" sz="1700" b="1" dirty="0"/>
              <a:t>ap_ctrl_hs</a:t>
            </a:r>
            <a:r>
              <a:rPr lang="en-US" sz="1700" dirty="0"/>
              <a:t> to re-apply the default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1700" dirty="0"/>
          </a:p>
          <a:p>
            <a:r>
              <a:rPr lang="en-US" sz="2200" dirty="0"/>
              <a:t>Requirement: Manually verify the RTL</a:t>
            </a:r>
          </a:p>
          <a:p>
            <a:pPr lvl="1"/>
            <a:r>
              <a:rPr lang="en-US" sz="1900" dirty="0"/>
              <a:t>Without block level handshakes autosim cannot verify the design</a:t>
            </a:r>
          </a:p>
          <a:p>
            <a:pPr lvl="2"/>
            <a:r>
              <a:rPr lang="en-US" sz="1700" dirty="0"/>
              <a:t>Will only work in simple combo and II=1 cases</a:t>
            </a:r>
          </a:p>
          <a:p>
            <a:pPr lvl="2"/>
            <a:r>
              <a:rPr lang="en-US" sz="1700" dirty="0"/>
              <a:t>Handshakes are required to know when to sample output signals</a:t>
            </a:r>
            <a:endParaRPr lang="en-US" dirty="0"/>
          </a:p>
          <a:p>
            <a:pPr lvl="1">
              <a:buNone/>
            </a:pPr>
            <a:endParaRPr lang="en-US" dirty="0"/>
          </a:p>
        </p:txBody>
      </p:sp>
      <p:sp>
        <p:nvSpPr>
          <p:cNvPr id="8" name="TextBox 7"/>
          <p:cNvSpPr txBox="1"/>
          <p:nvPr/>
        </p:nvSpPr>
        <p:spPr>
          <a:xfrm>
            <a:off x="8055936" y="5156453"/>
            <a:ext cx="3400884"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It is recommended to leave the default and use Block Level Handshakes</a:t>
            </a:r>
          </a:p>
        </p:txBody>
      </p:sp>
      <p:sp>
        <p:nvSpPr>
          <p:cNvPr id="9" name="TextBox 8">
            <a:extLst>
              <a:ext uri="{FF2B5EF4-FFF2-40B4-BE49-F238E27FC236}">
                <a16:creationId xmlns:a16="http://schemas.microsoft.com/office/drawing/2014/main" id="{B59730D5-3E16-492A-A8CF-978463462781}"/>
              </a:ext>
            </a:extLst>
          </p:cNvPr>
          <p:cNvSpPr txBox="1"/>
          <p:nvPr/>
        </p:nvSpPr>
        <p:spPr>
          <a:xfrm>
            <a:off x="2452090" y="2957292"/>
            <a:ext cx="4402627" cy="1061829"/>
          </a:xfrm>
          <a:prstGeom prst="rect">
            <a:avLst/>
          </a:prstGeom>
          <a:solidFill>
            <a:srgbClr val="008CA8">
              <a:lumMod val="75000"/>
            </a:srgbClr>
          </a:solidFill>
          <a:ln w="12700" cap="flat" cmpd="sng" algn="ctr">
            <a:solidFill>
              <a:srgbClr val="000000"/>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a:solidFill>
                  <a:srgbClr val="FFFFFF"/>
                </a:solidFill>
                <a:latin typeface="Arial"/>
              </a:rPr>
              <a:t># Tcl commands</a:t>
            </a:r>
          </a:p>
          <a:p>
            <a:pPr defTabSz="914400" fontAlgn="base">
              <a:spcBef>
                <a:spcPct val="0"/>
              </a:spcBef>
              <a:spcAft>
                <a:spcPct val="0"/>
              </a:spcAft>
              <a:defRPr/>
            </a:pPr>
            <a:endParaRPr lang="en-US" sz="1050" kern="0" dirty="0">
              <a:solidFill>
                <a:srgbClr val="FFFFFF"/>
              </a:solidFill>
              <a:latin typeface="Arial"/>
            </a:endParaRPr>
          </a:p>
          <a:p>
            <a:pPr defTabSz="914400" fontAlgn="base">
              <a:spcBef>
                <a:spcPct val="0"/>
              </a:spcBef>
              <a:spcAft>
                <a:spcPct val="0"/>
              </a:spcAft>
              <a:defRPr/>
            </a:pPr>
            <a:r>
              <a:rPr lang="en-US" sz="1050" kern="0" dirty="0">
                <a:solidFill>
                  <a:srgbClr val="FFFFFF"/>
                </a:solidFill>
                <a:latin typeface="Arial"/>
              </a:rPr>
              <a:t>set_directive_interface -mode </a:t>
            </a:r>
            <a:r>
              <a:rPr lang="en-US" sz="1050" kern="0" dirty="0" err="1">
                <a:solidFill>
                  <a:srgbClr val="FFFFFF"/>
                </a:solidFill>
                <a:latin typeface="Arial"/>
              </a:rPr>
              <a:t>ap_ctrl_none</a:t>
            </a:r>
            <a:r>
              <a:rPr lang="en-US" sz="1050" kern="0" dirty="0">
                <a:solidFill>
                  <a:srgbClr val="FFFFFF"/>
                </a:solidFill>
                <a:latin typeface="Arial"/>
              </a:rPr>
              <a:t> “</a:t>
            </a:r>
            <a:r>
              <a:rPr lang="en-US" sz="1050" kern="0" dirty="0" err="1">
                <a:solidFill>
                  <a:srgbClr val="FFFFFF"/>
                </a:solidFill>
                <a:latin typeface="Arial"/>
              </a:rPr>
              <a:t>dct</a:t>
            </a:r>
            <a:r>
              <a:rPr lang="en-US" sz="1050" kern="0" dirty="0">
                <a:solidFill>
                  <a:srgbClr val="FFFFFF"/>
                </a:solidFill>
                <a:latin typeface="Arial"/>
              </a:rPr>
              <a:t>“</a:t>
            </a:r>
          </a:p>
          <a:p>
            <a:pPr defTabSz="914400" fontAlgn="base">
              <a:spcBef>
                <a:spcPct val="0"/>
              </a:spcBef>
              <a:spcAft>
                <a:spcPct val="0"/>
              </a:spcAft>
              <a:defRPr/>
            </a:pPr>
            <a:r>
              <a:rPr lang="en-US" sz="1050" kern="0" dirty="0">
                <a:solidFill>
                  <a:srgbClr val="FFFFFF"/>
                </a:solidFill>
                <a:latin typeface="Arial"/>
              </a:rPr>
              <a:t># Default is on</a:t>
            </a:r>
          </a:p>
          <a:p>
            <a:pPr defTabSz="914400" fontAlgn="base">
              <a:spcBef>
                <a:spcPct val="0"/>
              </a:spcBef>
              <a:spcAft>
                <a:spcPct val="0"/>
              </a:spcAft>
              <a:defRPr/>
            </a:pPr>
            <a:r>
              <a:rPr lang="en-US" sz="1050" kern="0" dirty="0">
                <a:solidFill>
                  <a:srgbClr val="FFFFFF"/>
                </a:solidFill>
                <a:latin typeface="Arial"/>
              </a:rPr>
              <a:t># set_directive_interface -mode </a:t>
            </a:r>
            <a:r>
              <a:rPr lang="en-US" sz="1050" kern="0" dirty="0" err="1">
                <a:solidFill>
                  <a:srgbClr val="FFFFFF"/>
                </a:solidFill>
                <a:latin typeface="Arial"/>
              </a:rPr>
              <a:t>ap_ctrl_hs</a:t>
            </a:r>
            <a:r>
              <a:rPr lang="en-US" sz="1050" kern="0" dirty="0">
                <a:solidFill>
                  <a:srgbClr val="FFFFFF"/>
                </a:solidFill>
                <a:latin typeface="Arial"/>
              </a:rPr>
              <a:t> “</a:t>
            </a:r>
            <a:r>
              <a:rPr lang="en-US" sz="1050" kern="0" dirty="0" err="1">
                <a:solidFill>
                  <a:srgbClr val="FFFFFF"/>
                </a:solidFill>
                <a:latin typeface="Arial"/>
              </a:rPr>
              <a:t>dct</a:t>
            </a:r>
            <a:r>
              <a:rPr lang="en-US" sz="1050" kern="0" dirty="0">
                <a:solidFill>
                  <a:srgbClr val="FFFFFF"/>
                </a:solidFill>
                <a:latin typeface="Arial"/>
              </a:rPr>
              <a:t>“</a:t>
            </a:r>
          </a:p>
          <a:p>
            <a:pPr defTabSz="914400" fontAlgn="base">
              <a:spcBef>
                <a:spcPct val="0"/>
              </a:spcBef>
              <a:spcAft>
                <a:spcPct val="0"/>
              </a:spcAft>
              <a:defRPr/>
            </a:pPr>
            <a:endParaRPr lang="en-US" sz="1050" kern="0" dirty="0">
              <a:solidFill>
                <a:srgbClr val="FFFFFF"/>
              </a:solidFill>
              <a:latin typeface="Arial"/>
            </a:endParaRPr>
          </a:p>
        </p:txBody>
      </p:sp>
      <p:pic>
        <p:nvPicPr>
          <p:cNvPr id="6" name="Picture 5">
            <a:extLst>
              <a:ext uri="{FF2B5EF4-FFF2-40B4-BE49-F238E27FC236}">
                <a16:creationId xmlns:a16="http://schemas.microsoft.com/office/drawing/2014/main" id="{BB52AB04-E9C5-4CCC-8028-2C35060971E1}"/>
              </a:ext>
            </a:extLst>
          </p:cNvPr>
          <p:cNvPicPr>
            <a:picLocks noChangeAspect="1"/>
          </p:cNvPicPr>
          <p:nvPr/>
        </p:nvPicPr>
        <p:blipFill>
          <a:blip r:embed="rId2"/>
          <a:stretch>
            <a:fillRect/>
          </a:stretch>
        </p:blipFill>
        <p:spPr>
          <a:xfrm>
            <a:off x="6889192" y="1460344"/>
            <a:ext cx="3715178" cy="3304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Disabling Block Level Handshakes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28</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1"/>
            <a:ext cx="10501312" cy="4606925"/>
          </a:xfrm>
        </p:spPr>
        <p:txBody>
          <a:bodyPr>
            <a:normAutofit fontScale="77500" lnSpcReduction="20000"/>
          </a:bodyPr>
          <a:lstStyle/>
          <a:p>
            <a:r>
              <a:rPr lang="en-US" sz="2200" dirty="0"/>
              <a:t>Block Level Handshakes can be disabled</a:t>
            </a:r>
          </a:p>
          <a:p>
            <a:pPr lvl="1"/>
            <a:r>
              <a:rPr lang="en-US" sz="1900" dirty="0"/>
              <a:t>Select the function in the directives tab, right-click</a:t>
            </a:r>
          </a:p>
          <a:p>
            <a:pPr lvl="2"/>
            <a:r>
              <a:rPr lang="en-US" sz="1700" dirty="0"/>
              <a:t>Select Interface &amp; then </a:t>
            </a:r>
            <a:r>
              <a:rPr lang="en-US" sz="1700" b="1" dirty="0"/>
              <a:t>ap_ctrl_none</a:t>
            </a:r>
            <a:r>
              <a:rPr lang="en-US" sz="1700" dirty="0"/>
              <a:t> for no block level handshakes</a:t>
            </a:r>
          </a:p>
          <a:p>
            <a:pPr lvl="2"/>
            <a:r>
              <a:rPr lang="en-US" sz="1700" dirty="0"/>
              <a:t>Select Interface &amp; then </a:t>
            </a:r>
            <a:r>
              <a:rPr lang="en-US" sz="1700" b="1" dirty="0"/>
              <a:t>ap_ctrl_hs</a:t>
            </a:r>
            <a:r>
              <a:rPr lang="en-US" sz="1700" dirty="0"/>
              <a:t> to re-apply the default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1700" dirty="0"/>
          </a:p>
          <a:p>
            <a:r>
              <a:rPr lang="en-US" sz="2200" dirty="0"/>
              <a:t>Requirement: Manually verify the RTL</a:t>
            </a:r>
          </a:p>
          <a:p>
            <a:pPr lvl="1"/>
            <a:r>
              <a:rPr lang="en-US" sz="1900" dirty="0"/>
              <a:t>Without block level handshakes autosim cannot verify the design</a:t>
            </a:r>
          </a:p>
          <a:p>
            <a:pPr lvl="2"/>
            <a:r>
              <a:rPr lang="en-US" sz="1700" dirty="0"/>
              <a:t>Will only work in simple combo and II=1 cases</a:t>
            </a:r>
          </a:p>
          <a:p>
            <a:pPr lvl="2"/>
            <a:r>
              <a:rPr lang="en-US" sz="1700" dirty="0"/>
              <a:t>Handshakes are required to know when to sample output signals</a:t>
            </a:r>
            <a:endParaRPr lang="en-US" dirty="0"/>
          </a:p>
          <a:p>
            <a:pPr lvl="1">
              <a:buNone/>
            </a:pPr>
            <a:endParaRPr lang="en-US" dirty="0"/>
          </a:p>
        </p:txBody>
      </p:sp>
      <p:sp>
        <p:nvSpPr>
          <p:cNvPr id="8" name="TextBox 7"/>
          <p:cNvSpPr txBox="1"/>
          <p:nvPr/>
        </p:nvSpPr>
        <p:spPr>
          <a:xfrm>
            <a:off x="8055936" y="5156453"/>
            <a:ext cx="3400884"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400" b="1" dirty="0">
                <a:solidFill>
                  <a:srgbClr val="0C0C0C"/>
                </a:solidFill>
                <a:latin typeface="Arial"/>
              </a:rPr>
              <a:t>It is recommended to leave the default and use Block Level Handshakes</a:t>
            </a:r>
          </a:p>
        </p:txBody>
      </p:sp>
      <p:pic>
        <p:nvPicPr>
          <p:cNvPr id="5" name="Picture 4">
            <a:extLst>
              <a:ext uri="{FF2B5EF4-FFF2-40B4-BE49-F238E27FC236}">
                <a16:creationId xmlns:a16="http://schemas.microsoft.com/office/drawing/2014/main" id="{17F52B2E-ADDF-4365-8257-6D88E589BB96}"/>
              </a:ext>
            </a:extLst>
          </p:cNvPr>
          <p:cNvPicPr>
            <a:picLocks noChangeAspect="1"/>
          </p:cNvPicPr>
          <p:nvPr/>
        </p:nvPicPr>
        <p:blipFill>
          <a:blip r:embed="rId2"/>
          <a:stretch>
            <a:fillRect/>
          </a:stretch>
        </p:blipFill>
        <p:spPr>
          <a:xfrm>
            <a:off x="-4395937" y="2576430"/>
            <a:ext cx="4192974" cy="2108365"/>
          </a:xfrm>
          <a:prstGeom prst="rect">
            <a:avLst/>
          </a:prstGeom>
        </p:spPr>
      </p:pic>
      <p:sp>
        <p:nvSpPr>
          <p:cNvPr id="9" name="TextBox 8">
            <a:extLst>
              <a:ext uri="{FF2B5EF4-FFF2-40B4-BE49-F238E27FC236}">
                <a16:creationId xmlns:a16="http://schemas.microsoft.com/office/drawing/2014/main" id="{B59730D5-3E16-492A-A8CF-978463462781}"/>
              </a:ext>
            </a:extLst>
          </p:cNvPr>
          <p:cNvSpPr txBox="1"/>
          <p:nvPr/>
        </p:nvSpPr>
        <p:spPr>
          <a:xfrm>
            <a:off x="3570421" y="2898086"/>
            <a:ext cx="4402627" cy="1061829"/>
          </a:xfrm>
          <a:prstGeom prst="rect">
            <a:avLst/>
          </a:prstGeom>
          <a:solidFill>
            <a:srgbClr val="008CA8">
              <a:lumMod val="75000"/>
            </a:srgbClr>
          </a:solidFill>
          <a:ln w="12700" cap="flat" cmpd="sng" algn="ctr">
            <a:solidFill>
              <a:srgbClr val="000000"/>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a:solidFill>
                  <a:srgbClr val="FFFFFF"/>
                </a:solidFill>
                <a:latin typeface="Arial"/>
              </a:rPr>
              <a:t># Tcl commands</a:t>
            </a:r>
          </a:p>
          <a:p>
            <a:pPr defTabSz="914400" fontAlgn="base">
              <a:spcBef>
                <a:spcPct val="0"/>
              </a:spcBef>
              <a:spcAft>
                <a:spcPct val="0"/>
              </a:spcAft>
              <a:defRPr/>
            </a:pPr>
            <a:endParaRPr lang="en-US" sz="1050" kern="0" dirty="0">
              <a:solidFill>
                <a:srgbClr val="FFFFFF"/>
              </a:solidFill>
              <a:latin typeface="Arial"/>
            </a:endParaRPr>
          </a:p>
          <a:p>
            <a:pPr defTabSz="914400" fontAlgn="base">
              <a:spcBef>
                <a:spcPct val="0"/>
              </a:spcBef>
              <a:spcAft>
                <a:spcPct val="0"/>
              </a:spcAft>
              <a:defRPr/>
            </a:pPr>
            <a:r>
              <a:rPr lang="en-US" sz="1050" kern="0" dirty="0">
                <a:solidFill>
                  <a:srgbClr val="FFFFFF"/>
                </a:solidFill>
                <a:latin typeface="Arial"/>
              </a:rPr>
              <a:t>set_directive_interface -mode </a:t>
            </a:r>
            <a:r>
              <a:rPr lang="en-US" sz="1050" kern="0" dirty="0" err="1">
                <a:solidFill>
                  <a:srgbClr val="FFFFFF"/>
                </a:solidFill>
                <a:latin typeface="Arial"/>
              </a:rPr>
              <a:t>ap_ctrl_none</a:t>
            </a:r>
            <a:r>
              <a:rPr lang="en-US" sz="1050" kern="0" dirty="0">
                <a:solidFill>
                  <a:srgbClr val="FFFFFF"/>
                </a:solidFill>
                <a:latin typeface="Arial"/>
              </a:rPr>
              <a:t> “</a:t>
            </a:r>
            <a:r>
              <a:rPr lang="en-US" sz="1050" kern="0" dirty="0" err="1">
                <a:solidFill>
                  <a:srgbClr val="FFFFFF"/>
                </a:solidFill>
                <a:latin typeface="Arial"/>
              </a:rPr>
              <a:t>dct</a:t>
            </a:r>
            <a:r>
              <a:rPr lang="en-US" sz="1050" kern="0" dirty="0">
                <a:solidFill>
                  <a:srgbClr val="FFFFFF"/>
                </a:solidFill>
                <a:latin typeface="Arial"/>
              </a:rPr>
              <a:t>“</a:t>
            </a:r>
          </a:p>
          <a:p>
            <a:pPr defTabSz="914400" fontAlgn="base">
              <a:spcBef>
                <a:spcPct val="0"/>
              </a:spcBef>
              <a:spcAft>
                <a:spcPct val="0"/>
              </a:spcAft>
              <a:defRPr/>
            </a:pPr>
            <a:r>
              <a:rPr lang="en-US" sz="1050" kern="0" dirty="0">
                <a:solidFill>
                  <a:srgbClr val="FFFFFF"/>
                </a:solidFill>
                <a:latin typeface="Arial"/>
              </a:rPr>
              <a:t># Default is on</a:t>
            </a:r>
          </a:p>
          <a:p>
            <a:pPr defTabSz="914400" fontAlgn="base">
              <a:spcBef>
                <a:spcPct val="0"/>
              </a:spcBef>
              <a:spcAft>
                <a:spcPct val="0"/>
              </a:spcAft>
              <a:defRPr/>
            </a:pPr>
            <a:r>
              <a:rPr lang="en-US" sz="1050" kern="0" dirty="0">
                <a:solidFill>
                  <a:srgbClr val="FFFFFF"/>
                </a:solidFill>
                <a:latin typeface="Arial"/>
              </a:rPr>
              <a:t># set_directive_interface -mode </a:t>
            </a:r>
            <a:r>
              <a:rPr lang="en-US" sz="1050" kern="0" dirty="0" err="1">
                <a:solidFill>
                  <a:srgbClr val="FFFFFF"/>
                </a:solidFill>
                <a:latin typeface="Arial"/>
              </a:rPr>
              <a:t>ap_ctrl_hs</a:t>
            </a:r>
            <a:r>
              <a:rPr lang="en-US" sz="1050" kern="0" dirty="0">
                <a:solidFill>
                  <a:srgbClr val="FFFFFF"/>
                </a:solidFill>
                <a:latin typeface="Arial"/>
              </a:rPr>
              <a:t> “</a:t>
            </a:r>
            <a:r>
              <a:rPr lang="en-US" sz="1050" kern="0" dirty="0" err="1">
                <a:solidFill>
                  <a:srgbClr val="FFFFFF"/>
                </a:solidFill>
                <a:latin typeface="Arial"/>
              </a:rPr>
              <a:t>dct</a:t>
            </a:r>
            <a:r>
              <a:rPr lang="en-US" sz="1050" kern="0" dirty="0">
                <a:solidFill>
                  <a:srgbClr val="FFFFFF"/>
                </a:solidFill>
                <a:latin typeface="Arial"/>
              </a:rPr>
              <a:t>“</a:t>
            </a:r>
          </a:p>
          <a:p>
            <a:pPr defTabSz="914400" fontAlgn="base">
              <a:spcBef>
                <a:spcPct val="0"/>
              </a:spcBef>
              <a:spcAft>
                <a:spcPct val="0"/>
              </a:spcAft>
              <a:defRPr/>
            </a:pPr>
            <a:endParaRPr lang="en-US" sz="1050" kern="0" dirty="0">
              <a:solidFill>
                <a:srgbClr val="FFFFFF"/>
              </a:solidFill>
              <a:latin typeface="Arial"/>
            </a:endParaRPr>
          </a:p>
        </p:txBody>
      </p:sp>
      <p:pic>
        <p:nvPicPr>
          <p:cNvPr id="6" name="Picture 5">
            <a:extLst>
              <a:ext uri="{FF2B5EF4-FFF2-40B4-BE49-F238E27FC236}">
                <a16:creationId xmlns:a16="http://schemas.microsoft.com/office/drawing/2014/main" id="{BB52AB04-E9C5-4CCC-8028-2C35060971E1}"/>
              </a:ext>
            </a:extLst>
          </p:cNvPr>
          <p:cNvPicPr>
            <a:picLocks noChangeAspect="1"/>
          </p:cNvPicPr>
          <p:nvPr/>
        </p:nvPicPr>
        <p:blipFill>
          <a:blip r:embed="rId3"/>
          <a:stretch>
            <a:fillRect/>
          </a:stretch>
        </p:blipFill>
        <p:spPr>
          <a:xfrm>
            <a:off x="8055936" y="1429599"/>
            <a:ext cx="3715178" cy="3304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AP_CTRL_CHAIN</a:t>
            </a:r>
          </a:p>
        </p:txBody>
      </p:sp>
      <p:sp>
        <p:nvSpPr>
          <p:cNvPr id="6" name="Slide Number Placeholder 5"/>
          <p:cNvSpPr>
            <a:spLocks noGrp="1"/>
          </p:cNvSpPr>
          <p:nvPr>
            <p:ph type="sldNum" sz="quarter" idx="10"/>
          </p:nvPr>
        </p:nvSpPr>
        <p:spPr>
          <a:xfrm>
            <a:off x="579121" y="6325606"/>
            <a:ext cx="2203268" cy="365125"/>
          </a:xfrm>
        </p:spPr>
        <p:txBody>
          <a:bodyPr/>
          <a:lstStyle/>
          <a:p>
            <a:pPr>
              <a:defRPr/>
            </a:pPr>
            <a:r>
              <a:rPr lang="en-US" dirty="0"/>
              <a:t>IO Level Protocols 22- </a:t>
            </a:r>
            <a:fld id="{060BD193-E118-4B16-863C-C8C12C675E3E}" type="slidenum">
              <a:rPr lang="en-US" smtClean="0"/>
              <a:pPr>
                <a:defRPr/>
              </a:pPr>
              <a:t>29</a:t>
            </a:fld>
            <a:endParaRPr lang="en-US" dirty="0"/>
          </a:p>
        </p:txBody>
      </p:sp>
      <p:sp>
        <p:nvSpPr>
          <p:cNvPr id="2" name="Content Placeholder 1"/>
          <p:cNvSpPr>
            <a:spLocks noGrp="1"/>
          </p:cNvSpPr>
          <p:nvPr>
            <p:ph idx="4294967295"/>
          </p:nvPr>
        </p:nvSpPr>
        <p:spPr>
          <a:xfrm>
            <a:off x="1689101" y="1327150"/>
            <a:ext cx="10501312" cy="4268788"/>
          </a:xfrm>
        </p:spPr>
        <p:txBody>
          <a:bodyPr/>
          <a:lstStyle/>
          <a:p>
            <a:pPr lvl="0"/>
            <a:r>
              <a:rPr lang="en-US" dirty="0"/>
              <a:t>Protocol to support pipeline chains: ap_ctrl_chain </a:t>
            </a:r>
          </a:p>
          <a:p>
            <a:pPr lvl="1"/>
            <a:r>
              <a:rPr lang="en-US" dirty="0"/>
              <a:t>Similar to </a:t>
            </a:r>
            <a:r>
              <a:rPr lang="en-US" dirty="0" err="1"/>
              <a:t>ap_ctrl_hs</a:t>
            </a:r>
            <a:r>
              <a:rPr lang="en-US" dirty="0"/>
              <a:t> but with additional signal </a:t>
            </a:r>
            <a:r>
              <a:rPr lang="en-US" dirty="0" err="1"/>
              <a:t>ap_continue</a:t>
            </a:r>
            <a:endParaRPr lang="en-US" dirty="0"/>
          </a:p>
          <a:p>
            <a:pPr lvl="1"/>
            <a:r>
              <a:rPr lang="en-US" dirty="0"/>
              <a:t>Allows blocks to be easily chained in a pipelined manner </a:t>
            </a:r>
          </a:p>
          <a:p>
            <a:pPr lvl="1"/>
            <a:r>
              <a:rPr lang="en-US" dirty="0"/>
              <a:t>ap_ctrl_chain protocol provides back-pressure in systems</a:t>
            </a:r>
          </a:p>
          <a:p>
            <a:endParaRPr lang="en-US" dirty="0"/>
          </a:p>
        </p:txBody>
      </p:sp>
      <p:pic>
        <p:nvPicPr>
          <p:cNvPr id="717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36" y="3242779"/>
            <a:ext cx="10864845" cy="215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403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a:t>
            </a:fld>
            <a:endParaRPr lang="en-US" dirty="0">
              <a:solidFill>
                <a:srgbClr val="0C0C0C">
                  <a:tint val="75000"/>
                </a:srgbClr>
              </a:solidFill>
              <a:latin typeface="Arial"/>
            </a:endParaRPr>
          </a:p>
        </p:txBody>
      </p:sp>
      <p:sp>
        <p:nvSpPr>
          <p:cNvPr id="2" name="Content Placeholder 1"/>
          <p:cNvSpPr>
            <a:spLocks noGrp="1"/>
          </p:cNvSpPr>
          <p:nvPr>
            <p:ph idx="4294967295"/>
          </p:nvPr>
        </p:nvSpPr>
        <p:spPr>
          <a:xfrm>
            <a:off x="1689101" y="1327150"/>
            <a:ext cx="10501312" cy="4268788"/>
          </a:xfrm>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List the types of IO abstracted in </a:t>
            </a:r>
            <a:r>
              <a:rPr lang="en-US" dirty="0" err="1">
                <a:highlight>
                  <a:srgbClr val="FFFF00"/>
                </a:highlight>
              </a:rPr>
              <a:t>Vitis</a:t>
            </a:r>
            <a:r>
              <a:rPr lang="en-US" dirty="0"/>
              <a:t> HLS</a:t>
            </a:r>
          </a:p>
          <a:p>
            <a:pPr lvl="1"/>
            <a:r>
              <a:rPr lang="en-US" dirty="0"/>
              <a:t>List various basic and optional IO ports handled in </a:t>
            </a:r>
            <a:r>
              <a:rPr lang="en-US" dirty="0" err="1">
                <a:highlight>
                  <a:srgbClr val="FFFF00"/>
                </a:highlight>
              </a:rPr>
              <a:t>Vitis</a:t>
            </a:r>
            <a:r>
              <a:rPr lang="en-US" dirty="0"/>
              <a:t> HLS</a:t>
            </a:r>
          </a:p>
          <a:p>
            <a:pPr lvl="1"/>
            <a:r>
              <a:rPr lang="en-US" dirty="0"/>
              <a:t>State how a design can be synthesized as combinatorial and sequential</a:t>
            </a:r>
          </a:p>
          <a:p>
            <a:pPr lvl="1"/>
            <a:r>
              <a:rPr lang="en-US" dirty="0"/>
              <a:t>Distinguish between block-level and port-level IO protocols</a:t>
            </a:r>
          </a:p>
          <a:p>
            <a:pPr lvl="1"/>
            <a:r>
              <a:rPr lang="en-US" dirty="0"/>
              <a:t>State how pointer interfaces are implemented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AP_CTRL_CHAIN</a:t>
            </a:r>
          </a:p>
        </p:txBody>
      </p:sp>
      <p:sp>
        <p:nvSpPr>
          <p:cNvPr id="5" name="Slide Number Placeholder 4"/>
          <p:cNvSpPr>
            <a:spLocks noGrp="1"/>
          </p:cNvSpPr>
          <p:nvPr>
            <p:ph type="sldNum" sz="quarter" idx="10"/>
          </p:nvPr>
        </p:nvSpPr>
        <p:spPr>
          <a:xfrm>
            <a:off x="579121" y="6325606"/>
            <a:ext cx="2407480" cy="365125"/>
          </a:xfrm>
        </p:spPr>
        <p:txBody>
          <a:bodyPr/>
          <a:lstStyle/>
          <a:p>
            <a:pPr>
              <a:defRPr/>
            </a:pPr>
            <a:r>
              <a:rPr lang="en-US" dirty="0"/>
              <a:t>IO Level Protocols 22- </a:t>
            </a:r>
            <a:fld id="{060BD193-E118-4B16-863C-C8C12C675E3E}" type="slidenum">
              <a:rPr lang="en-US" smtClean="0"/>
              <a:pPr>
                <a:defRPr/>
              </a:pPr>
              <a:t>30</a:t>
            </a:fld>
            <a:endParaRPr lang="en-US" dirty="0"/>
          </a:p>
        </p:txBody>
      </p:sp>
      <p:sp>
        <p:nvSpPr>
          <p:cNvPr id="8" name="Content Placeholder 2">
            <a:extLst>
              <a:ext uri="{FF2B5EF4-FFF2-40B4-BE49-F238E27FC236}">
                <a16:creationId xmlns:a16="http://schemas.microsoft.com/office/drawing/2014/main" id="{BE917178-C15B-4D5D-BD73-F51D18EC8DFC}"/>
              </a:ext>
            </a:extLst>
          </p:cNvPr>
          <p:cNvSpPr txBox="1">
            <a:spLocks/>
          </p:cNvSpPr>
          <p:nvPr/>
        </p:nvSpPr>
        <p:spPr bwMode="auto">
          <a:xfrm>
            <a:off x="8810609" y="1762247"/>
            <a:ext cx="3186821" cy="3461602"/>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1313" indent="-341313" defTabSz="914400" fontAlgn="base">
              <a:spcBef>
                <a:spcPct val="0"/>
              </a:spcBef>
              <a:spcAft>
                <a:spcPct val="0"/>
              </a:spcAft>
              <a:buFont typeface="Arial" panose="020B0604020202020204" pitchFamily="34" charset="0"/>
              <a:buChar char="•"/>
              <a:defRPr/>
            </a:pPr>
            <a:r>
              <a:rPr lang="en-US" sz="1400" kern="0" dirty="0">
                <a:solidFill>
                  <a:srgbClr val="000000"/>
                </a:solidFill>
                <a:latin typeface="Arial"/>
              </a:rPr>
              <a:t>Asserting the </a:t>
            </a:r>
            <a:r>
              <a:rPr lang="en-US" sz="1400" kern="0" dirty="0" err="1">
                <a:solidFill>
                  <a:srgbClr val="000000"/>
                </a:solidFill>
                <a:latin typeface="Arial"/>
              </a:rPr>
              <a:t>ap_continue</a:t>
            </a:r>
            <a:r>
              <a:rPr lang="en-US" sz="1400" kern="0" dirty="0">
                <a:solidFill>
                  <a:srgbClr val="000000"/>
                </a:solidFill>
                <a:latin typeface="Arial"/>
              </a:rPr>
              <a:t> signal Low informs the design that the downstream block that consumes the data is not ready to accept new data</a:t>
            </a:r>
          </a:p>
          <a:p>
            <a:pPr marL="341313" indent="-341313" defTabSz="914400" fontAlgn="base">
              <a:spcBef>
                <a:spcPct val="0"/>
              </a:spcBef>
              <a:spcAft>
                <a:spcPct val="0"/>
              </a:spcAft>
              <a:buFont typeface="Arial" panose="020B0604020202020204" pitchFamily="34" charset="0"/>
              <a:buChar char="•"/>
              <a:defRPr/>
            </a:pPr>
            <a:endParaRPr lang="en-US" sz="1400" kern="0" dirty="0">
              <a:solidFill>
                <a:srgbClr val="000000"/>
              </a:solidFill>
              <a:latin typeface="Arial"/>
            </a:endParaRPr>
          </a:p>
          <a:p>
            <a:pPr marL="344488" indent="-344488" defTabSz="914400" fontAlgn="base">
              <a:spcBef>
                <a:spcPct val="0"/>
              </a:spcBef>
              <a:spcAft>
                <a:spcPct val="0"/>
              </a:spcAft>
              <a:buFont typeface="Arial" panose="020B0604020202020204" pitchFamily="34" charset="0"/>
              <a:buChar char="•"/>
              <a:defRPr/>
            </a:pPr>
            <a:r>
              <a:rPr lang="en-US" sz="1400" kern="0" dirty="0">
                <a:solidFill>
                  <a:srgbClr val="000000"/>
                </a:solidFill>
                <a:latin typeface="Arial"/>
              </a:rPr>
              <a:t>When </a:t>
            </a:r>
            <a:r>
              <a:rPr lang="en-US" sz="1400" kern="0" dirty="0" err="1">
                <a:solidFill>
                  <a:srgbClr val="000000"/>
                </a:solidFill>
                <a:latin typeface="Arial"/>
              </a:rPr>
              <a:t>ap_continue</a:t>
            </a:r>
            <a:r>
              <a:rPr lang="en-US" sz="1400" kern="0" dirty="0">
                <a:solidFill>
                  <a:srgbClr val="000000"/>
                </a:solidFill>
                <a:latin typeface="Arial"/>
              </a:rPr>
              <a:t> is asserted Low, the design stalls when it reaches the final state of the current transaction: the output data is presented on the interface, the </a:t>
            </a:r>
            <a:r>
              <a:rPr lang="en-US" sz="1400" kern="0" dirty="0" err="1">
                <a:solidFill>
                  <a:srgbClr val="000000"/>
                </a:solidFill>
                <a:latin typeface="Arial"/>
              </a:rPr>
              <a:t>ap_done</a:t>
            </a:r>
            <a:r>
              <a:rPr lang="en-US" sz="1400" kern="0" dirty="0">
                <a:solidFill>
                  <a:srgbClr val="000000"/>
                </a:solidFill>
                <a:latin typeface="Arial"/>
              </a:rPr>
              <a:t> signal can be asserted High and the design remains in this state until </a:t>
            </a:r>
            <a:r>
              <a:rPr lang="en-US" sz="1400" kern="0" dirty="0" err="1">
                <a:solidFill>
                  <a:srgbClr val="000000"/>
                </a:solidFill>
                <a:latin typeface="Arial"/>
              </a:rPr>
              <a:t>ap_continue</a:t>
            </a:r>
            <a:r>
              <a:rPr lang="en-US" sz="1400" kern="0" dirty="0">
                <a:solidFill>
                  <a:srgbClr val="000000"/>
                </a:solidFill>
                <a:latin typeface="Arial"/>
              </a:rPr>
              <a:t> is asserted High</a:t>
            </a:r>
            <a:endParaRPr lang="en-US" sz="1400" kern="0" dirty="0">
              <a:solidFill>
                <a:srgbClr val="000000"/>
              </a:solidFill>
              <a:latin typeface="Arial"/>
              <a:ea typeface="ＭＳ Ｐゴシック" pitchFamily="24" charset="-128"/>
              <a:cs typeface="ＭＳ Ｐゴシック" pitchFamily="24" charset="-128"/>
            </a:endParaRPr>
          </a:p>
        </p:txBody>
      </p:sp>
      <p:pic>
        <p:nvPicPr>
          <p:cNvPr id="3" name="Picture 2">
            <a:extLst>
              <a:ext uri="{FF2B5EF4-FFF2-40B4-BE49-F238E27FC236}">
                <a16:creationId xmlns:a16="http://schemas.microsoft.com/office/drawing/2014/main" id="{2ABF9723-DDF3-40F0-B528-FBF7FB08AF46}"/>
              </a:ext>
            </a:extLst>
          </p:cNvPr>
          <p:cNvPicPr>
            <a:picLocks noChangeAspect="1"/>
          </p:cNvPicPr>
          <p:nvPr/>
        </p:nvPicPr>
        <p:blipFill>
          <a:blip r:embed="rId2"/>
          <a:stretch>
            <a:fillRect/>
          </a:stretch>
        </p:blipFill>
        <p:spPr>
          <a:xfrm>
            <a:off x="764814" y="1606630"/>
            <a:ext cx="8045794" cy="3772837"/>
          </a:xfrm>
          <a:prstGeom prst="rect">
            <a:avLst/>
          </a:prstGeom>
        </p:spPr>
      </p:pic>
    </p:spTree>
    <p:extLst>
      <p:ext uri="{BB962C8B-B14F-4D97-AF65-F5344CB8AC3E}">
        <p14:creationId xmlns:p14="http://schemas.microsoft.com/office/powerpoint/2010/main" val="158061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AP_CTRL_CHAIN</a:t>
            </a:r>
          </a:p>
        </p:txBody>
      </p:sp>
      <p:sp>
        <p:nvSpPr>
          <p:cNvPr id="5" name="Slide Number Placeholder 4"/>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31</a:t>
            </a:fld>
            <a:endParaRPr lang="en-US" dirty="0">
              <a:solidFill>
                <a:srgbClr val="0C0C0C">
                  <a:tint val="75000"/>
                </a:srgbClr>
              </a:solidFill>
              <a:latin typeface="Arial"/>
            </a:endParaRPr>
          </a:p>
        </p:txBody>
      </p:sp>
      <p:pic>
        <p:nvPicPr>
          <p:cNvPr id="7" name="Picture 2">
            <a:extLst>
              <a:ext uri="{FF2B5EF4-FFF2-40B4-BE49-F238E27FC236}">
                <a16:creationId xmlns:a16="http://schemas.microsoft.com/office/drawing/2014/main" id="{2A95D59E-4772-4493-9780-709AE7735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6721" y="1124080"/>
            <a:ext cx="8818639" cy="4737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BE917178-C15B-4D5D-BD73-F51D18EC8DFC}"/>
              </a:ext>
            </a:extLst>
          </p:cNvPr>
          <p:cNvSpPr txBox="1">
            <a:spLocks/>
          </p:cNvSpPr>
          <p:nvPr/>
        </p:nvSpPr>
        <p:spPr bwMode="auto">
          <a:xfrm>
            <a:off x="8810609" y="1762247"/>
            <a:ext cx="3186821" cy="3461602"/>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1313" indent="-341313" defTabSz="914400" fontAlgn="base">
              <a:spcBef>
                <a:spcPct val="0"/>
              </a:spcBef>
              <a:spcAft>
                <a:spcPct val="0"/>
              </a:spcAft>
              <a:buFont typeface="Arial" panose="020B0604020202020204" pitchFamily="34" charset="0"/>
              <a:buChar char="•"/>
              <a:defRPr/>
            </a:pPr>
            <a:r>
              <a:rPr lang="en-US" sz="1400" kern="0" dirty="0">
                <a:solidFill>
                  <a:srgbClr val="000000"/>
                </a:solidFill>
                <a:latin typeface="Arial"/>
              </a:rPr>
              <a:t>Asserting the </a:t>
            </a:r>
            <a:r>
              <a:rPr lang="en-US" sz="1400" kern="0" dirty="0" err="1">
                <a:solidFill>
                  <a:srgbClr val="000000"/>
                </a:solidFill>
                <a:latin typeface="Arial"/>
              </a:rPr>
              <a:t>ap_continue</a:t>
            </a:r>
            <a:r>
              <a:rPr lang="en-US" sz="1400" kern="0" dirty="0">
                <a:solidFill>
                  <a:srgbClr val="000000"/>
                </a:solidFill>
                <a:latin typeface="Arial"/>
              </a:rPr>
              <a:t> signal Low informs the design that the downstream block that consumes the data is not ready to accept new data</a:t>
            </a:r>
          </a:p>
          <a:p>
            <a:pPr marL="341313" indent="-341313" defTabSz="914400" fontAlgn="base">
              <a:spcBef>
                <a:spcPct val="0"/>
              </a:spcBef>
              <a:spcAft>
                <a:spcPct val="0"/>
              </a:spcAft>
              <a:buFont typeface="Arial" panose="020B0604020202020204" pitchFamily="34" charset="0"/>
              <a:buChar char="•"/>
              <a:defRPr/>
            </a:pPr>
            <a:endParaRPr lang="en-US" sz="1400" kern="0" dirty="0">
              <a:solidFill>
                <a:srgbClr val="000000"/>
              </a:solidFill>
              <a:latin typeface="Arial"/>
            </a:endParaRPr>
          </a:p>
          <a:p>
            <a:pPr marL="344488" indent="-344488" defTabSz="914400" fontAlgn="base">
              <a:spcBef>
                <a:spcPct val="0"/>
              </a:spcBef>
              <a:spcAft>
                <a:spcPct val="0"/>
              </a:spcAft>
              <a:buFont typeface="Arial" panose="020B0604020202020204" pitchFamily="34" charset="0"/>
              <a:buChar char="•"/>
              <a:defRPr/>
            </a:pPr>
            <a:r>
              <a:rPr lang="en-US" sz="1400" kern="0" dirty="0">
                <a:solidFill>
                  <a:srgbClr val="000000"/>
                </a:solidFill>
                <a:latin typeface="Arial"/>
              </a:rPr>
              <a:t>When </a:t>
            </a:r>
            <a:r>
              <a:rPr lang="en-US" sz="1400" kern="0" dirty="0" err="1">
                <a:solidFill>
                  <a:srgbClr val="000000"/>
                </a:solidFill>
                <a:latin typeface="Arial"/>
              </a:rPr>
              <a:t>ap_continue</a:t>
            </a:r>
            <a:r>
              <a:rPr lang="en-US" sz="1400" kern="0" dirty="0">
                <a:solidFill>
                  <a:srgbClr val="000000"/>
                </a:solidFill>
                <a:latin typeface="Arial"/>
              </a:rPr>
              <a:t> is asserted Low, the design stalls when it reaches the final state of the current transaction: the output data is presented on the interface, the </a:t>
            </a:r>
            <a:r>
              <a:rPr lang="en-US" sz="1400" kern="0" dirty="0" err="1">
                <a:solidFill>
                  <a:srgbClr val="000000"/>
                </a:solidFill>
                <a:latin typeface="Arial"/>
              </a:rPr>
              <a:t>ap_done</a:t>
            </a:r>
            <a:r>
              <a:rPr lang="en-US" sz="1400" kern="0" dirty="0">
                <a:solidFill>
                  <a:srgbClr val="000000"/>
                </a:solidFill>
                <a:latin typeface="Arial"/>
              </a:rPr>
              <a:t> signal can be asserted High and the design remains in this state until </a:t>
            </a:r>
            <a:r>
              <a:rPr lang="en-US" sz="1400" kern="0" dirty="0" err="1">
                <a:solidFill>
                  <a:srgbClr val="000000"/>
                </a:solidFill>
                <a:latin typeface="Arial"/>
              </a:rPr>
              <a:t>ap_continue</a:t>
            </a:r>
            <a:r>
              <a:rPr lang="en-US" sz="1400" kern="0" dirty="0">
                <a:solidFill>
                  <a:srgbClr val="000000"/>
                </a:solidFill>
                <a:latin typeface="Arial"/>
              </a:rPr>
              <a:t> is asserted High</a:t>
            </a:r>
            <a:endParaRPr lang="en-US" sz="1400" kern="0" dirty="0">
              <a:solidFill>
                <a:srgbClr val="000000"/>
              </a:solidFill>
              <a:latin typeface="Arial"/>
              <a:ea typeface="ＭＳ Ｐゴシック" pitchFamily="24" charset="-128"/>
              <a:cs typeface="ＭＳ Ｐゴシック" pitchFamily="24" charset="-128"/>
            </a:endParaRPr>
          </a:p>
        </p:txBody>
      </p:sp>
      <p:pic>
        <p:nvPicPr>
          <p:cNvPr id="3" name="Picture 2">
            <a:extLst>
              <a:ext uri="{FF2B5EF4-FFF2-40B4-BE49-F238E27FC236}">
                <a16:creationId xmlns:a16="http://schemas.microsoft.com/office/drawing/2014/main" id="{2ABF9723-DDF3-40F0-B528-FBF7FB08AF46}"/>
              </a:ext>
            </a:extLst>
          </p:cNvPr>
          <p:cNvPicPr>
            <a:picLocks noChangeAspect="1"/>
          </p:cNvPicPr>
          <p:nvPr/>
        </p:nvPicPr>
        <p:blipFill>
          <a:blip r:embed="rId3"/>
          <a:stretch>
            <a:fillRect/>
          </a:stretch>
        </p:blipFill>
        <p:spPr>
          <a:xfrm>
            <a:off x="764814" y="1606630"/>
            <a:ext cx="8045794" cy="3772837"/>
          </a:xfrm>
          <a:prstGeom prst="rect">
            <a:avLst/>
          </a:prstGeom>
        </p:spPr>
      </p:pic>
    </p:spTree>
    <p:extLst>
      <p:ext uri="{BB962C8B-B14F-4D97-AF65-F5344CB8AC3E}">
        <p14:creationId xmlns:p14="http://schemas.microsoft.com/office/powerpoint/2010/main" val="3344075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2EEB-0D03-4ED8-9029-7D2AE1C7F658}"/>
              </a:ext>
            </a:extLst>
          </p:cNvPr>
          <p:cNvSpPr>
            <a:spLocks noGrp="1"/>
          </p:cNvSpPr>
          <p:nvPr>
            <p:ph type="title"/>
          </p:nvPr>
        </p:nvSpPr>
        <p:spPr/>
        <p:txBody>
          <a:bodyPr/>
          <a:lstStyle/>
          <a:p>
            <a:r>
              <a:rPr lang="en-US" altLang="zh-CN" dirty="0"/>
              <a:t>Port Level Protocols</a:t>
            </a:r>
            <a:endParaRPr lang="zh-CN" altLang="en-US" dirty="0"/>
          </a:p>
        </p:txBody>
      </p:sp>
    </p:spTree>
    <p:extLst>
      <p:ext uri="{BB962C8B-B14F-4D97-AF65-F5344CB8AC3E}">
        <p14:creationId xmlns:p14="http://schemas.microsoft.com/office/powerpoint/2010/main" val="282351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Level IO protocols</a:t>
            </a:r>
          </a:p>
        </p:txBody>
      </p:sp>
      <p:sp>
        <p:nvSpPr>
          <p:cNvPr id="4" name="Slide Number Placeholder 3"/>
          <p:cNvSpPr>
            <a:spLocks noGrp="1"/>
          </p:cNvSpPr>
          <p:nvPr>
            <p:ph type="sldNum" sz="quarter" idx="10"/>
          </p:nvPr>
        </p:nvSpPr>
        <p:spPr>
          <a:xfrm>
            <a:off x="579120" y="6325606"/>
            <a:ext cx="2240508" cy="365125"/>
          </a:xfrm>
        </p:spPr>
        <p:txBody>
          <a:bodyPr/>
          <a:lstStyle/>
          <a:p>
            <a:pPr>
              <a:defRPr/>
            </a:pPr>
            <a:r>
              <a:rPr lang="en-US" dirty="0"/>
              <a:t>IO Level Protocols 22- </a:t>
            </a:r>
            <a:fld id="{060BD193-E118-4B16-863C-C8C12C675E3E}" type="slidenum">
              <a:rPr lang="en-US" smtClean="0"/>
              <a:pPr>
                <a:defRPr/>
              </a:pPr>
              <a:t>33</a:t>
            </a:fld>
            <a:endParaRPr lang="en-US" dirty="0"/>
          </a:p>
        </p:txBody>
      </p:sp>
      <p:sp>
        <p:nvSpPr>
          <p:cNvPr id="3" name="Content Placeholder 2"/>
          <p:cNvSpPr>
            <a:spLocks noGrp="1"/>
          </p:cNvSpPr>
          <p:nvPr>
            <p:ph idx="4294967295"/>
          </p:nvPr>
        </p:nvSpPr>
        <p:spPr>
          <a:xfrm>
            <a:off x="1689101" y="1327150"/>
            <a:ext cx="10501312" cy="4268788"/>
          </a:xfrm>
        </p:spPr>
        <p:txBody>
          <a:bodyPr>
            <a:normAutofit fontScale="92500" lnSpcReduction="10000"/>
          </a:bodyPr>
          <a:lstStyle/>
          <a:p>
            <a:r>
              <a:rPr lang="en-US" dirty="0"/>
              <a:t>We’ve seen how the function return is validated</a:t>
            </a:r>
          </a:p>
          <a:p>
            <a:pPr lvl="1"/>
            <a:r>
              <a:rPr lang="en-US" dirty="0"/>
              <a:t>The block level output signal ap_done goes high to indicate the function return is valid</a:t>
            </a:r>
          </a:p>
          <a:p>
            <a:pPr lvl="1"/>
            <a:r>
              <a:rPr lang="en-US" dirty="0"/>
              <a:t>This allows downstream blocks to correctly sample the output port</a:t>
            </a:r>
          </a:p>
          <a:p>
            <a:pPr lvl="1"/>
            <a:endParaRPr lang="en-US" sz="300" dirty="0"/>
          </a:p>
          <a:p>
            <a:pPr lvl="1"/>
            <a:endParaRPr lang="en-US" dirty="0"/>
          </a:p>
          <a:p>
            <a:pPr lvl="1"/>
            <a:endParaRPr lang="en-US" dirty="0"/>
          </a:p>
          <a:p>
            <a:pPr lvl="1">
              <a:buNone/>
            </a:pPr>
            <a:endParaRPr lang="en-US" dirty="0"/>
          </a:p>
          <a:p>
            <a:r>
              <a:rPr lang="en-US" dirty="0"/>
              <a:t>For other outputs, Port Level IO protocols can be added </a:t>
            </a:r>
          </a:p>
          <a:p>
            <a:pPr lvl="1"/>
            <a:r>
              <a:rPr lang="en-US" dirty="0"/>
              <a:t>Allowing upstream and downstream blocks to synchronize with the other data ports</a:t>
            </a:r>
          </a:p>
          <a:p>
            <a:pPr lvl="1"/>
            <a:r>
              <a:rPr lang="en-US" dirty="0"/>
              <a:t>The type of protocol depends on the type of C port</a:t>
            </a:r>
          </a:p>
          <a:p>
            <a:pPr lvl="2"/>
            <a:r>
              <a:rPr lang="en-US" dirty="0"/>
              <a:t>Pass-by-value scalar</a:t>
            </a:r>
          </a:p>
          <a:p>
            <a:pPr lvl="2"/>
            <a:r>
              <a:rPr lang="en-US" dirty="0"/>
              <a:t>Pass-by-reference pointers</a:t>
            </a:r>
            <a:endParaRPr lang="en-US" strike="sngStrike" dirty="0"/>
          </a:p>
          <a:p>
            <a:pPr lvl="2"/>
            <a:r>
              <a:rPr lang="en-US" dirty="0"/>
              <a:t>Pass-by-reference arrays</a:t>
            </a:r>
          </a:p>
          <a:p>
            <a:pPr lvl="1">
              <a:buNone/>
            </a:pPr>
            <a:endParaRPr lang="en-US" dirty="0"/>
          </a:p>
        </p:txBody>
      </p:sp>
      <p:sp>
        <p:nvSpPr>
          <p:cNvPr id="48" name="TextBox 47"/>
          <p:cNvSpPr txBox="1"/>
          <p:nvPr/>
        </p:nvSpPr>
        <p:spPr>
          <a:xfrm>
            <a:off x="2819628" y="5798937"/>
            <a:ext cx="7883773" cy="30777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starting point is the type of argument used by the C function</a:t>
            </a:r>
          </a:p>
        </p:txBody>
      </p:sp>
      <p:sp>
        <p:nvSpPr>
          <p:cNvPr id="32" name="Rectangle 31">
            <a:extLst>
              <a:ext uri="{FF2B5EF4-FFF2-40B4-BE49-F238E27FC236}">
                <a16:creationId xmlns:a16="http://schemas.microsoft.com/office/drawing/2014/main" id="{C65D6322-0D42-4E13-AE21-FD78B77990A9}"/>
              </a:ext>
            </a:extLst>
          </p:cNvPr>
          <p:cNvSpPr/>
          <p:nvPr/>
        </p:nvSpPr>
        <p:spPr>
          <a:xfrm>
            <a:off x="2000535" y="2496755"/>
            <a:ext cx="3583533" cy="96989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3" name="TextBox 32">
            <a:extLst>
              <a:ext uri="{FF2B5EF4-FFF2-40B4-BE49-F238E27FC236}">
                <a16:creationId xmlns:a16="http://schemas.microsoft.com/office/drawing/2014/main" id="{6504560A-BC38-499C-BD74-545181A051AC}"/>
              </a:ext>
            </a:extLst>
          </p:cNvPr>
          <p:cNvSpPr txBox="1"/>
          <p:nvPr/>
        </p:nvSpPr>
        <p:spPr>
          <a:xfrm>
            <a:off x="3415190" y="2496753"/>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34" name="TextBox 33">
            <a:extLst>
              <a:ext uri="{FF2B5EF4-FFF2-40B4-BE49-F238E27FC236}">
                <a16:creationId xmlns:a16="http://schemas.microsoft.com/office/drawing/2014/main" id="{2C311096-8A8C-4D47-B167-2F3C6329D6B9}"/>
              </a:ext>
            </a:extLst>
          </p:cNvPr>
          <p:cNvSpPr txBox="1"/>
          <p:nvPr/>
        </p:nvSpPr>
        <p:spPr>
          <a:xfrm>
            <a:off x="5557676" y="2611968"/>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ap_return</a:t>
            </a:r>
            <a:endParaRPr lang="en-US" sz="1100" b="1" kern="0" dirty="0">
              <a:solidFill>
                <a:srgbClr val="000000"/>
              </a:solidFill>
            </a:endParaRPr>
          </a:p>
        </p:txBody>
      </p:sp>
      <p:sp>
        <p:nvSpPr>
          <p:cNvPr id="35" name="TextBox 34">
            <a:extLst>
              <a:ext uri="{FF2B5EF4-FFF2-40B4-BE49-F238E27FC236}">
                <a16:creationId xmlns:a16="http://schemas.microsoft.com/office/drawing/2014/main" id="{CF717294-3EDB-4C94-A2EC-EC7E423534D1}"/>
              </a:ext>
            </a:extLst>
          </p:cNvPr>
          <p:cNvSpPr txBox="1"/>
          <p:nvPr/>
        </p:nvSpPr>
        <p:spPr>
          <a:xfrm>
            <a:off x="1666499" y="257356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36" name="TextBox 35">
            <a:extLst>
              <a:ext uri="{FF2B5EF4-FFF2-40B4-BE49-F238E27FC236}">
                <a16:creationId xmlns:a16="http://schemas.microsoft.com/office/drawing/2014/main" id="{76EAA75D-B6A1-455A-921C-9F9C3234A93A}"/>
              </a:ext>
            </a:extLst>
          </p:cNvPr>
          <p:cNvSpPr txBox="1"/>
          <p:nvPr/>
        </p:nvSpPr>
        <p:spPr>
          <a:xfrm>
            <a:off x="1666499" y="2748210"/>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a:t>
            </a:r>
          </a:p>
        </p:txBody>
      </p:sp>
      <p:cxnSp>
        <p:nvCxnSpPr>
          <p:cNvPr id="37" name="Straight Arrow Connector 36">
            <a:extLst>
              <a:ext uri="{FF2B5EF4-FFF2-40B4-BE49-F238E27FC236}">
                <a16:creationId xmlns:a16="http://schemas.microsoft.com/office/drawing/2014/main" id="{B4317908-BA0B-412E-9FD6-9BE6E2B14EC5}"/>
              </a:ext>
            </a:extLst>
          </p:cNvPr>
          <p:cNvCxnSpPr/>
          <p:nvPr/>
        </p:nvCxnSpPr>
        <p:spPr>
          <a:xfrm>
            <a:off x="1993934" y="268877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3B71A0FE-37E8-4A4E-A192-35DAE5011495}"/>
              </a:ext>
            </a:extLst>
          </p:cNvPr>
          <p:cNvCxnSpPr/>
          <p:nvPr/>
        </p:nvCxnSpPr>
        <p:spPr>
          <a:xfrm>
            <a:off x="1993934" y="288080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EEB8B242-82B9-4911-84C3-45EFF2764163}"/>
              </a:ext>
            </a:extLst>
          </p:cNvPr>
          <p:cNvCxnSpPr/>
          <p:nvPr/>
        </p:nvCxnSpPr>
        <p:spPr>
          <a:xfrm>
            <a:off x="5174520" y="272718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39A9FE3E-E962-4824-855E-01EAAD8DE07F}"/>
              </a:ext>
            </a:extLst>
          </p:cNvPr>
          <p:cNvSpPr txBox="1"/>
          <p:nvPr/>
        </p:nvSpPr>
        <p:spPr>
          <a:xfrm>
            <a:off x="1665873" y="293412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In3</a:t>
            </a:r>
          </a:p>
        </p:txBody>
      </p:sp>
      <p:cxnSp>
        <p:nvCxnSpPr>
          <p:cNvPr id="42" name="Straight Arrow Connector 41">
            <a:extLst>
              <a:ext uri="{FF2B5EF4-FFF2-40B4-BE49-F238E27FC236}">
                <a16:creationId xmlns:a16="http://schemas.microsoft.com/office/drawing/2014/main" id="{B73DEC66-52AA-407C-BC39-17E6AF016F7E}"/>
              </a:ext>
            </a:extLst>
          </p:cNvPr>
          <p:cNvCxnSpPr/>
          <p:nvPr/>
        </p:nvCxnSpPr>
        <p:spPr>
          <a:xfrm>
            <a:off x="1993309" y="306671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4" name="TextBox 43">
            <a:extLst>
              <a:ext uri="{FF2B5EF4-FFF2-40B4-BE49-F238E27FC236}">
                <a16:creationId xmlns:a16="http://schemas.microsoft.com/office/drawing/2014/main" id="{D4ADCEB5-CF81-4FB3-A941-31AEA0CF9F61}"/>
              </a:ext>
            </a:extLst>
          </p:cNvPr>
          <p:cNvSpPr txBox="1"/>
          <p:nvPr/>
        </p:nvSpPr>
        <p:spPr>
          <a:xfrm>
            <a:off x="5545712" y="3005792"/>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ap_done</a:t>
            </a:r>
          </a:p>
        </p:txBody>
      </p:sp>
      <p:sp>
        <p:nvSpPr>
          <p:cNvPr id="45" name="TextBox 44">
            <a:extLst>
              <a:ext uri="{FF2B5EF4-FFF2-40B4-BE49-F238E27FC236}">
                <a16:creationId xmlns:a16="http://schemas.microsoft.com/office/drawing/2014/main" id="{F7C8737C-F94B-47AF-AE83-72EAB2C6C455}"/>
              </a:ext>
            </a:extLst>
          </p:cNvPr>
          <p:cNvSpPr txBox="1"/>
          <p:nvPr/>
        </p:nvSpPr>
        <p:spPr>
          <a:xfrm>
            <a:off x="1321488" y="3188043"/>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ap_start</a:t>
            </a:r>
          </a:p>
        </p:txBody>
      </p:sp>
      <p:cxnSp>
        <p:nvCxnSpPr>
          <p:cNvPr id="49" name="Straight Arrow Connector 48">
            <a:extLst>
              <a:ext uri="{FF2B5EF4-FFF2-40B4-BE49-F238E27FC236}">
                <a16:creationId xmlns:a16="http://schemas.microsoft.com/office/drawing/2014/main" id="{3DC8B265-B5D5-4901-A456-77034A383552}"/>
              </a:ext>
            </a:extLst>
          </p:cNvPr>
          <p:cNvCxnSpPr/>
          <p:nvPr/>
        </p:nvCxnSpPr>
        <p:spPr>
          <a:xfrm>
            <a:off x="1980745" y="330325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0" name="Straight Arrow Connector 49">
            <a:extLst>
              <a:ext uri="{FF2B5EF4-FFF2-40B4-BE49-F238E27FC236}">
                <a16:creationId xmlns:a16="http://schemas.microsoft.com/office/drawing/2014/main" id="{DAA53B3B-BB09-48DE-A757-F1989F2DB4F0}"/>
              </a:ext>
            </a:extLst>
          </p:cNvPr>
          <p:cNvCxnSpPr/>
          <p:nvPr/>
        </p:nvCxnSpPr>
        <p:spPr>
          <a:xfrm>
            <a:off x="5161331" y="31210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1" name="TextBox 50">
            <a:extLst>
              <a:ext uri="{FF2B5EF4-FFF2-40B4-BE49-F238E27FC236}">
                <a16:creationId xmlns:a16="http://schemas.microsoft.com/office/drawing/2014/main" id="{86E3C5EB-9C80-4CBE-B446-DACE0B287862}"/>
              </a:ext>
            </a:extLst>
          </p:cNvPr>
          <p:cNvSpPr txBox="1"/>
          <p:nvPr/>
        </p:nvSpPr>
        <p:spPr>
          <a:xfrm>
            <a:off x="5555722" y="3205042"/>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ap_idle</a:t>
            </a:r>
          </a:p>
        </p:txBody>
      </p:sp>
      <p:cxnSp>
        <p:nvCxnSpPr>
          <p:cNvPr id="52" name="Straight Arrow Connector 51">
            <a:extLst>
              <a:ext uri="{FF2B5EF4-FFF2-40B4-BE49-F238E27FC236}">
                <a16:creationId xmlns:a16="http://schemas.microsoft.com/office/drawing/2014/main" id="{A397B10C-02A2-4870-8198-0E65BE8CB2C3}"/>
              </a:ext>
            </a:extLst>
          </p:cNvPr>
          <p:cNvCxnSpPr/>
          <p:nvPr/>
        </p:nvCxnSpPr>
        <p:spPr>
          <a:xfrm>
            <a:off x="5161957" y="332025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3" name="Rectangle 52">
            <a:extLst>
              <a:ext uri="{FF2B5EF4-FFF2-40B4-BE49-F238E27FC236}">
                <a16:creationId xmlns:a16="http://schemas.microsoft.com/office/drawing/2014/main" id="{09CEC891-D219-4A9D-85E1-93F77D361B83}"/>
              </a:ext>
            </a:extLst>
          </p:cNvPr>
          <p:cNvSpPr/>
          <p:nvPr/>
        </p:nvSpPr>
        <p:spPr>
          <a:xfrm>
            <a:off x="8207492" y="2535160"/>
            <a:ext cx="2086362" cy="96989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54" name="TextBox 53">
            <a:extLst>
              <a:ext uri="{FF2B5EF4-FFF2-40B4-BE49-F238E27FC236}">
                <a16:creationId xmlns:a16="http://schemas.microsoft.com/office/drawing/2014/main" id="{EDFF3E6A-B168-4F85-B035-51B670CEB056}"/>
              </a:ext>
            </a:extLst>
          </p:cNvPr>
          <p:cNvSpPr txBox="1"/>
          <p:nvPr/>
        </p:nvSpPr>
        <p:spPr>
          <a:xfrm>
            <a:off x="9255061" y="2535158"/>
            <a:ext cx="1015021"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downstream</a:t>
            </a:r>
          </a:p>
        </p:txBody>
      </p:sp>
      <p:sp>
        <p:nvSpPr>
          <p:cNvPr id="55" name="TextBox 54">
            <a:extLst>
              <a:ext uri="{FF2B5EF4-FFF2-40B4-BE49-F238E27FC236}">
                <a16:creationId xmlns:a16="http://schemas.microsoft.com/office/drawing/2014/main" id="{43BAE40B-5941-4B05-A361-D5AE387C43A5}"/>
              </a:ext>
            </a:extLst>
          </p:cNvPr>
          <p:cNvSpPr txBox="1"/>
          <p:nvPr/>
        </p:nvSpPr>
        <p:spPr>
          <a:xfrm>
            <a:off x="7790100" y="2611968"/>
            <a:ext cx="46198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data</a:t>
            </a:r>
          </a:p>
        </p:txBody>
      </p:sp>
      <p:cxnSp>
        <p:nvCxnSpPr>
          <p:cNvPr id="56" name="Straight Arrow Connector 55">
            <a:extLst>
              <a:ext uri="{FF2B5EF4-FFF2-40B4-BE49-F238E27FC236}">
                <a16:creationId xmlns:a16="http://schemas.microsoft.com/office/drawing/2014/main" id="{93AA8BA6-EC65-464D-B466-4FFE2C25DD1A}"/>
              </a:ext>
            </a:extLst>
          </p:cNvPr>
          <p:cNvCxnSpPr/>
          <p:nvPr/>
        </p:nvCxnSpPr>
        <p:spPr>
          <a:xfrm>
            <a:off x="8200892" y="272718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7" name="TextBox 56">
            <a:extLst>
              <a:ext uri="{FF2B5EF4-FFF2-40B4-BE49-F238E27FC236}">
                <a16:creationId xmlns:a16="http://schemas.microsoft.com/office/drawing/2014/main" id="{F558509F-2FCA-4E21-956F-E39CE38590F4}"/>
              </a:ext>
            </a:extLst>
          </p:cNvPr>
          <p:cNvSpPr txBox="1"/>
          <p:nvPr/>
        </p:nvSpPr>
        <p:spPr>
          <a:xfrm>
            <a:off x="7640396" y="2813767"/>
            <a:ext cx="61106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enable</a:t>
            </a:r>
          </a:p>
        </p:txBody>
      </p:sp>
      <p:cxnSp>
        <p:nvCxnSpPr>
          <p:cNvPr id="58" name="Straight Arrow Connector 57">
            <a:extLst>
              <a:ext uri="{FF2B5EF4-FFF2-40B4-BE49-F238E27FC236}">
                <a16:creationId xmlns:a16="http://schemas.microsoft.com/office/drawing/2014/main" id="{BEBC4F56-5DE1-4926-BB80-466E1E62AF1A}"/>
              </a:ext>
            </a:extLst>
          </p:cNvPr>
          <p:cNvCxnSpPr/>
          <p:nvPr/>
        </p:nvCxnSpPr>
        <p:spPr>
          <a:xfrm>
            <a:off x="8200267" y="294635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9" name="Straight Connector 58">
            <a:extLst>
              <a:ext uri="{FF2B5EF4-FFF2-40B4-BE49-F238E27FC236}">
                <a16:creationId xmlns:a16="http://schemas.microsoft.com/office/drawing/2014/main" id="{BD2A272B-2F83-48FF-8D3F-665E06BD144A}"/>
              </a:ext>
            </a:extLst>
          </p:cNvPr>
          <p:cNvCxnSpPr>
            <a:stCxn id="34" idx="3"/>
            <a:endCxn id="55" idx="1"/>
          </p:cNvCxnSpPr>
          <p:nvPr/>
        </p:nvCxnSpPr>
        <p:spPr>
          <a:xfrm flipV="1">
            <a:off x="6393161" y="2738927"/>
            <a:ext cx="1396939" cy="3847"/>
          </a:xfrm>
          <a:prstGeom prst="line">
            <a:avLst/>
          </a:prstGeom>
          <a:noFill/>
          <a:ln w="25400" cap="flat" cmpd="sng" algn="ctr">
            <a:solidFill>
              <a:srgbClr val="008CA8"/>
            </a:solidFill>
            <a:prstDash val="solid"/>
            <a:headEnd type="none" w="med" len="med"/>
            <a:tailEnd type="triangle" w="med" len="med"/>
          </a:ln>
          <a:effectLst>
            <a:outerShdw blurRad="40000" dist="20000" dir="5400000" rotWithShape="0">
              <a:srgbClr val="000000">
                <a:alpha val="38000"/>
              </a:srgbClr>
            </a:outerShdw>
          </a:effectLst>
        </p:spPr>
      </p:cxnSp>
      <p:cxnSp>
        <p:nvCxnSpPr>
          <p:cNvPr id="60" name="Elbow Connector 42">
            <a:extLst>
              <a:ext uri="{FF2B5EF4-FFF2-40B4-BE49-F238E27FC236}">
                <a16:creationId xmlns:a16="http://schemas.microsoft.com/office/drawing/2014/main" id="{2E64E718-DC25-496C-A119-692C847923B5}"/>
              </a:ext>
            </a:extLst>
          </p:cNvPr>
          <p:cNvCxnSpPr>
            <a:stCxn id="44" idx="3"/>
            <a:endCxn id="57" idx="1"/>
          </p:cNvCxnSpPr>
          <p:nvPr/>
        </p:nvCxnSpPr>
        <p:spPr>
          <a:xfrm flipV="1">
            <a:off x="6312269" y="2940725"/>
            <a:ext cx="1328127" cy="195872"/>
          </a:xfrm>
          <a:prstGeom prst="bentConnector3">
            <a:avLst>
              <a:gd name="adj1" fmla="val 50000"/>
            </a:avLst>
          </a:prstGeom>
          <a:noFill/>
          <a:ln w="25400" cap="flat" cmpd="sng" algn="ctr">
            <a:solidFill>
              <a:srgbClr val="008CA8"/>
            </a:solidFill>
            <a:prstDash val="solid"/>
            <a:headEnd type="none" w="med" len="med"/>
            <a:tailEnd type="triangle" w="med" len="med"/>
          </a:ln>
          <a:effectLst>
            <a:outerShdw blurRad="40000" dist="20000" dir="5400000" rotWithShape="0">
              <a:srgbClr val="000000">
                <a:alpha val="38000"/>
              </a:srgbClr>
            </a:outerShdw>
          </a:effectLst>
        </p:spPr>
      </p:cxnSp>
      <p:sp>
        <p:nvSpPr>
          <p:cNvPr id="61" name="TextBox 60">
            <a:extLst>
              <a:ext uri="{FF2B5EF4-FFF2-40B4-BE49-F238E27FC236}">
                <a16:creationId xmlns:a16="http://schemas.microsoft.com/office/drawing/2014/main" id="{D714BF84-CB50-421E-BCC4-C43B828DB21C}"/>
              </a:ext>
            </a:extLst>
          </p:cNvPr>
          <p:cNvSpPr txBox="1"/>
          <p:nvPr/>
        </p:nvSpPr>
        <p:spPr>
          <a:xfrm>
            <a:off x="5561128" y="2820992"/>
            <a:ext cx="474809"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sum</a:t>
            </a:r>
          </a:p>
        </p:txBody>
      </p:sp>
      <p:cxnSp>
        <p:nvCxnSpPr>
          <p:cNvPr id="62" name="Straight Arrow Connector 61">
            <a:extLst>
              <a:ext uri="{FF2B5EF4-FFF2-40B4-BE49-F238E27FC236}">
                <a16:creationId xmlns:a16="http://schemas.microsoft.com/office/drawing/2014/main" id="{295D5749-7666-4C20-95A7-B944475169CD}"/>
              </a:ext>
            </a:extLst>
          </p:cNvPr>
          <p:cNvCxnSpPr/>
          <p:nvPr/>
        </p:nvCxnSpPr>
        <p:spPr>
          <a:xfrm>
            <a:off x="5174521" y="29362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heckerboard(across)">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Level IO protocols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34</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normAutofit/>
          </a:bodyPr>
          <a:lstStyle/>
          <a:p>
            <a:r>
              <a:rPr lang="en-US" dirty="0"/>
              <a:t>We’ve seen how the function return is validated</a:t>
            </a:r>
          </a:p>
          <a:p>
            <a:pPr lvl="1"/>
            <a:r>
              <a:rPr lang="en-US" dirty="0"/>
              <a:t>The block level output signal ap_done goes high to indicate the function return is valid</a:t>
            </a:r>
          </a:p>
          <a:p>
            <a:pPr lvl="1"/>
            <a:r>
              <a:rPr lang="en-US" dirty="0"/>
              <a:t>This allows downstream blocks to correctly sample the output port</a:t>
            </a:r>
          </a:p>
          <a:p>
            <a:pPr lvl="1"/>
            <a:endParaRPr lang="en-US" sz="300" dirty="0"/>
          </a:p>
          <a:p>
            <a:pPr lvl="1"/>
            <a:endParaRPr lang="en-US" dirty="0"/>
          </a:p>
          <a:p>
            <a:pPr lvl="1"/>
            <a:endParaRPr lang="en-US" dirty="0"/>
          </a:p>
          <a:p>
            <a:pPr lvl="1">
              <a:buNone/>
            </a:pPr>
            <a:endParaRPr lang="en-US" dirty="0"/>
          </a:p>
          <a:p>
            <a:r>
              <a:rPr lang="en-US" dirty="0"/>
              <a:t>For other outputs, Port Level IO protocols can be added </a:t>
            </a:r>
          </a:p>
          <a:p>
            <a:pPr lvl="1"/>
            <a:r>
              <a:rPr lang="en-US" dirty="0"/>
              <a:t>Allowing upstream and downstream blocks to synchronize with the other data ports</a:t>
            </a:r>
          </a:p>
          <a:p>
            <a:pPr lvl="1"/>
            <a:r>
              <a:rPr lang="en-US" dirty="0"/>
              <a:t>The type of protocol depends on the type of C port</a:t>
            </a:r>
          </a:p>
          <a:p>
            <a:pPr lvl="2"/>
            <a:r>
              <a:rPr lang="en-US" dirty="0"/>
              <a:t>Pass-by-value scalar</a:t>
            </a:r>
          </a:p>
          <a:p>
            <a:pPr lvl="2"/>
            <a:r>
              <a:rPr lang="en-US" dirty="0"/>
              <a:t>Pass-by-reference pointers </a:t>
            </a:r>
            <a:r>
              <a:rPr lang="en-US" strike="sngStrike" dirty="0"/>
              <a:t>(&amp; references in C++)</a:t>
            </a:r>
          </a:p>
          <a:p>
            <a:pPr lvl="2"/>
            <a:r>
              <a:rPr lang="en-US" dirty="0"/>
              <a:t>Pass-by-reference arrays</a:t>
            </a:r>
          </a:p>
          <a:p>
            <a:pPr lvl="1">
              <a:buNone/>
            </a:pPr>
            <a:endParaRPr lang="en-US" dirty="0"/>
          </a:p>
        </p:txBody>
      </p:sp>
      <p:sp>
        <p:nvSpPr>
          <p:cNvPr id="48" name="TextBox 47"/>
          <p:cNvSpPr txBox="1"/>
          <p:nvPr/>
        </p:nvSpPr>
        <p:spPr>
          <a:xfrm>
            <a:off x="2819628" y="5798937"/>
            <a:ext cx="7883773" cy="30777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400" b="1" dirty="0">
                <a:solidFill>
                  <a:srgbClr val="0C0C0C"/>
                </a:solidFill>
                <a:latin typeface="Arial"/>
              </a:rPr>
              <a:t>The starting point is the type of argument used by the C function</a:t>
            </a:r>
          </a:p>
        </p:txBody>
      </p:sp>
      <p:sp>
        <p:nvSpPr>
          <p:cNvPr id="32" name="Rectangle 31">
            <a:extLst>
              <a:ext uri="{FF2B5EF4-FFF2-40B4-BE49-F238E27FC236}">
                <a16:creationId xmlns:a16="http://schemas.microsoft.com/office/drawing/2014/main" id="{C65D6322-0D42-4E13-AE21-FD78B77990A9}"/>
              </a:ext>
            </a:extLst>
          </p:cNvPr>
          <p:cNvSpPr/>
          <p:nvPr/>
        </p:nvSpPr>
        <p:spPr>
          <a:xfrm>
            <a:off x="2000535" y="2496755"/>
            <a:ext cx="3583533" cy="96989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3" name="TextBox 32">
            <a:extLst>
              <a:ext uri="{FF2B5EF4-FFF2-40B4-BE49-F238E27FC236}">
                <a16:creationId xmlns:a16="http://schemas.microsoft.com/office/drawing/2014/main" id="{6504560A-BC38-499C-BD74-545181A051AC}"/>
              </a:ext>
            </a:extLst>
          </p:cNvPr>
          <p:cNvSpPr txBox="1"/>
          <p:nvPr/>
        </p:nvSpPr>
        <p:spPr>
          <a:xfrm>
            <a:off x="3415190" y="2496753"/>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34" name="TextBox 33">
            <a:extLst>
              <a:ext uri="{FF2B5EF4-FFF2-40B4-BE49-F238E27FC236}">
                <a16:creationId xmlns:a16="http://schemas.microsoft.com/office/drawing/2014/main" id="{2C311096-8A8C-4D47-B167-2F3C6329D6B9}"/>
              </a:ext>
            </a:extLst>
          </p:cNvPr>
          <p:cNvSpPr txBox="1"/>
          <p:nvPr/>
        </p:nvSpPr>
        <p:spPr>
          <a:xfrm>
            <a:off x="5557676" y="2611968"/>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latin typeface="Arial"/>
              </a:rPr>
              <a:t>ap_return</a:t>
            </a:r>
            <a:endParaRPr lang="en-US" sz="1100" b="1" kern="0" dirty="0">
              <a:solidFill>
                <a:srgbClr val="000000"/>
              </a:solidFill>
              <a:latin typeface="Arial"/>
            </a:endParaRPr>
          </a:p>
        </p:txBody>
      </p:sp>
      <p:sp>
        <p:nvSpPr>
          <p:cNvPr id="35" name="TextBox 34">
            <a:extLst>
              <a:ext uri="{FF2B5EF4-FFF2-40B4-BE49-F238E27FC236}">
                <a16:creationId xmlns:a16="http://schemas.microsoft.com/office/drawing/2014/main" id="{CF717294-3EDB-4C94-A2EC-EC7E423534D1}"/>
              </a:ext>
            </a:extLst>
          </p:cNvPr>
          <p:cNvSpPr txBox="1"/>
          <p:nvPr/>
        </p:nvSpPr>
        <p:spPr>
          <a:xfrm>
            <a:off x="1666499" y="257356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in1</a:t>
            </a:r>
          </a:p>
        </p:txBody>
      </p:sp>
      <p:sp>
        <p:nvSpPr>
          <p:cNvPr id="36" name="TextBox 35">
            <a:extLst>
              <a:ext uri="{FF2B5EF4-FFF2-40B4-BE49-F238E27FC236}">
                <a16:creationId xmlns:a16="http://schemas.microsoft.com/office/drawing/2014/main" id="{76EAA75D-B6A1-455A-921C-9F9C3234A93A}"/>
              </a:ext>
            </a:extLst>
          </p:cNvPr>
          <p:cNvSpPr txBox="1"/>
          <p:nvPr/>
        </p:nvSpPr>
        <p:spPr>
          <a:xfrm>
            <a:off x="1666499" y="2748210"/>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In2</a:t>
            </a:r>
          </a:p>
        </p:txBody>
      </p:sp>
      <p:cxnSp>
        <p:nvCxnSpPr>
          <p:cNvPr id="37" name="Straight Arrow Connector 36">
            <a:extLst>
              <a:ext uri="{FF2B5EF4-FFF2-40B4-BE49-F238E27FC236}">
                <a16:creationId xmlns:a16="http://schemas.microsoft.com/office/drawing/2014/main" id="{B4317908-BA0B-412E-9FD6-9BE6E2B14EC5}"/>
              </a:ext>
            </a:extLst>
          </p:cNvPr>
          <p:cNvCxnSpPr/>
          <p:nvPr/>
        </p:nvCxnSpPr>
        <p:spPr>
          <a:xfrm>
            <a:off x="1993934" y="268877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3B71A0FE-37E8-4A4E-A192-35DAE5011495}"/>
              </a:ext>
            </a:extLst>
          </p:cNvPr>
          <p:cNvCxnSpPr/>
          <p:nvPr/>
        </p:nvCxnSpPr>
        <p:spPr>
          <a:xfrm>
            <a:off x="1993934" y="288080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EEB8B242-82B9-4911-84C3-45EFF2764163}"/>
              </a:ext>
            </a:extLst>
          </p:cNvPr>
          <p:cNvCxnSpPr/>
          <p:nvPr/>
        </p:nvCxnSpPr>
        <p:spPr>
          <a:xfrm>
            <a:off x="5174520" y="272718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39A9FE3E-E962-4824-855E-01EAAD8DE07F}"/>
              </a:ext>
            </a:extLst>
          </p:cNvPr>
          <p:cNvSpPr txBox="1"/>
          <p:nvPr/>
        </p:nvSpPr>
        <p:spPr>
          <a:xfrm>
            <a:off x="1665873" y="293412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In3</a:t>
            </a:r>
          </a:p>
        </p:txBody>
      </p:sp>
      <p:cxnSp>
        <p:nvCxnSpPr>
          <p:cNvPr id="42" name="Straight Arrow Connector 41">
            <a:extLst>
              <a:ext uri="{FF2B5EF4-FFF2-40B4-BE49-F238E27FC236}">
                <a16:creationId xmlns:a16="http://schemas.microsoft.com/office/drawing/2014/main" id="{B73DEC66-52AA-407C-BC39-17E6AF016F7E}"/>
              </a:ext>
            </a:extLst>
          </p:cNvPr>
          <p:cNvCxnSpPr/>
          <p:nvPr/>
        </p:nvCxnSpPr>
        <p:spPr>
          <a:xfrm>
            <a:off x="1993309" y="306671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4" name="TextBox 43">
            <a:extLst>
              <a:ext uri="{FF2B5EF4-FFF2-40B4-BE49-F238E27FC236}">
                <a16:creationId xmlns:a16="http://schemas.microsoft.com/office/drawing/2014/main" id="{D4ADCEB5-CF81-4FB3-A941-31AEA0CF9F61}"/>
              </a:ext>
            </a:extLst>
          </p:cNvPr>
          <p:cNvSpPr txBox="1"/>
          <p:nvPr/>
        </p:nvSpPr>
        <p:spPr>
          <a:xfrm>
            <a:off x="5545712" y="3005792"/>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ap_done</a:t>
            </a:r>
          </a:p>
        </p:txBody>
      </p:sp>
      <p:sp>
        <p:nvSpPr>
          <p:cNvPr id="45" name="TextBox 44">
            <a:extLst>
              <a:ext uri="{FF2B5EF4-FFF2-40B4-BE49-F238E27FC236}">
                <a16:creationId xmlns:a16="http://schemas.microsoft.com/office/drawing/2014/main" id="{F7C8737C-F94B-47AF-AE83-72EAB2C6C455}"/>
              </a:ext>
            </a:extLst>
          </p:cNvPr>
          <p:cNvSpPr txBox="1"/>
          <p:nvPr/>
        </p:nvSpPr>
        <p:spPr>
          <a:xfrm>
            <a:off x="1321488" y="3188043"/>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ap_start</a:t>
            </a:r>
          </a:p>
        </p:txBody>
      </p:sp>
      <p:cxnSp>
        <p:nvCxnSpPr>
          <p:cNvPr id="49" name="Straight Arrow Connector 48">
            <a:extLst>
              <a:ext uri="{FF2B5EF4-FFF2-40B4-BE49-F238E27FC236}">
                <a16:creationId xmlns:a16="http://schemas.microsoft.com/office/drawing/2014/main" id="{3DC8B265-B5D5-4901-A456-77034A383552}"/>
              </a:ext>
            </a:extLst>
          </p:cNvPr>
          <p:cNvCxnSpPr/>
          <p:nvPr/>
        </p:nvCxnSpPr>
        <p:spPr>
          <a:xfrm>
            <a:off x="1980745" y="330325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0" name="Straight Arrow Connector 49">
            <a:extLst>
              <a:ext uri="{FF2B5EF4-FFF2-40B4-BE49-F238E27FC236}">
                <a16:creationId xmlns:a16="http://schemas.microsoft.com/office/drawing/2014/main" id="{DAA53B3B-BB09-48DE-A757-F1989F2DB4F0}"/>
              </a:ext>
            </a:extLst>
          </p:cNvPr>
          <p:cNvCxnSpPr/>
          <p:nvPr/>
        </p:nvCxnSpPr>
        <p:spPr>
          <a:xfrm>
            <a:off x="5161331" y="31210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1" name="TextBox 50">
            <a:extLst>
              <a:ext uri="{FF2B5EF4-FFF2-40B4-BE49-F238E27FC236}">
                <a16:creationId xmlns:a16="http://schemas.microsoft.com/office/drawing/2014/main" id="{86E3C5EB-9C80-4CBE-B446-DACE0B287862}"/>
              </a:ext>
            </a:extLst>
          </p:cNvPr>
          <p:cNvSpPr txBox="1"/>
          <p:nvPr/>
        </p:nvSpPr>
        <p:spPr>
          <a:xfrm>
            <a:off x="5555722" y="3205042"/>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ap_idle</a:t>
            </a:r>
          </a:p>
        </p:txBody>
      </p:sp>
      <p:cxnSp>
        <p:nvCxnSpPr>
          <p:cNvPr id="52" name="Straight Arrow Connector 51">
            <a:extLst>
              <a:ext uri="{FF2B5EF4-FFF2-40B4-BE49-F238E27FC236}">
                <a16:creationId xmlns:a16="http://schemas.microsoft.com/office/drawing/2014/main" id="{A397B10C-02A2-4870-8198-0E65BE8CB2C3}"/>
              </a:ext>
            </a:extLst>
          </p:cNvPr>
          <p:cNvCxnSpPr/>
          <p:nvPr/>
        </p:nvCxnSpPr>
        <p:spPr>
          <a:xfrm>
            <a:off x="5161957" y="332025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3" name="Rectangle 52">
            <a:extLst>
              <a:ext uri="{FF2B5EF4-FFF2-40B4-BE49-F238E27FC236}">
                <a16:creationId xmlns:a16="http://schemas.microsoft.com/office/drawing/2014/main" id="{09CEC891-D219-4A9D-85E1-93F77D361B83}"/>
              </a:ext>
            </a:extLst>
          </p:cNvPr>
          <p:cNvSpPr/>
          <p:nvPr/>
        </p:nvSpPr>
        <p:spPr>
          <a:xfrm>
            <a:off x="8207492" y="2535160"/>
            <a:ext cx="2086362" cy="96989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54" name="TextBox 53">
            <a:extLst>
              <a:ext uri="{FF2B5EF4-FFF2-40B4-BE49-F238E27FC236}">
                <a16:creationId xmlns:a16="http://schemas.microsoft.com/office/drawing/2014/main" id="{EDFF3E6A-B168-4F85-B035-51B670CEB056}"/>
              </a:ext>
            </a:extLst>
          </p:cNvPr>
          <p:cNvSpPr txBox="1"/>
          <p:nvPr/>
        </p:nvSpPr>
        <p:spPr>
          <a:xfrm>
            <a:off x="9255061" y="2535158"/>
            <a:ext cx="1015021"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downstream</a:t>
            </a:r>
          </a:p>
        </p:txBody>
      </p:sp>
      <p:sp>
        <p:nvSpPr>
          <p:cNvPr id="55" name="TextBox 54">
            <a:extLst>
              <a:ext uri="{FF2B5EF4-FFF2-40B4-BE49-F238E27FC236}">
                <a16:creationId xmlns:a16="http://schemas.microsoft.com/office/drawing/2014/main" id="{43BAE40B-5941-4B05-A361-D5AE387C43A5}"/>
              </a:ext>
            </a:extLst>
          </p:cNvPr>
          <p:cNvSpPr txBox="1"/>
          <p:nvPr/>
        </p:nvSpPr>
        <p:spPr>
          <a:xfrm>
            <a:off x="7790100" y="2611968"/>
            <a:ext cx="46198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data</a:t>
            </a:r>
          </a:p>
        </p:txBody>
      </p:sp>
      <p:cxnSp>
        <p:nvCxnSpPr>
          <p:cNvPr id="56" name="Straight Arrow Connector 55">
            <a:extLst>
              <a:ext uri="{FF2B5EF4-FFF2-40B4-BE49-F238E27FC236}">
                <a16:creationId xmlns:a16="http://schemas.microsoft.com/office/drawing/2014/main" id="{93AA8BA6-EC65-464D-B466-4FFE2C25DD1A}"/>
              </a:ext>
            </a:extLst>
          </p:cNvPr>
          <p:cNvCxnSpPr/>
          <p:nvPr/>
        </p:nvCxnSpPr>
        <p:spPr>
          <a:xfrm>
            <a:off x="8200892" y="272718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7" name="TextBox 56">
            <a:extLst>
              <a:ext uri="{FF2B5EF4-FFF2-40B4-BE49-F238E27FC236}">
                <a16:creationId xmlns:a16="http://schemas.microsoft.com/office/drawing/2014/main" id="{F558509F-2FCA-4E21-956F-E39CE38590F4}"/>
              </a:ext>
            </a:extLst>
          </p:cNvPr>
          <p:cNvSpPr txBox="1"/>
          <p:nvPr/>
        </p:nvSpPr>
        <p:spPr>
          <a:xfrm>
            <a:off x="7640396" y="2813767"/>
            <a:ext cx="61106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enable</a:t>
            </a:r>
          </a:p>
        </p:txBody>
      </p:sp>
      <p:cxnSp>
        <p:nvCxnSpPr>
          <p:cNvPr id="58" name="Straight Arrow Connector 57">
            <a:extLst>
              <a:ext uri="{FF2B5EF4-FFF2-40B4-BE49-F238E27FC236}">
                <a16:creationId xmlns:a16="http://schemas.microsoft.com/office/drawing/2014/main" id="{BEBC4F56-5DE1-4926-BB80-466E1E62AF1A}"/>
              </a:ext>
            </a:extLst>
          </p:cNvPr>
          <p:cNvCxnSpPr/>
          <p:nvPr/>
        </p:nvCxnSpPr>
        <p:spPr>
          <a:xfrm>
            <a:off x="8200267" y="294635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9" name="Straight Connector 58">
            <a:extLst>
              <a:ext uri="{FF2B5EF4-FFF2-40B4-BE49-F238E27FC236}">
                <a16:creationId xmlns:a16="http://schemas.microsoft.com/office/drawing/2014/main" id="{BD2A272B-2F83-48FF-8D3F-665E06BD144A}"/>
              </a:ext>
            </a:extLst>
          </p:cNvPr>
          <p:cNvCxnSpPr>
            <a:stCxn id="34" idx="3"/>
            <a:endCxn id="55" idx="1"/>
          </p:cNvCxnSpPr>
          <p:nvPr/>
        </p:nvCxnSpPr>
        <p:spPr>
          <a:xfrm flipV="1">
            <a:off x="6393161" y="2738927"/>
            <a:ext cx="1396939" cy="3847"/>
          </a:xfrm>
          <a:prstGeom prst="line">
            <a:avLst/>
          </a:prstGeom>
          <a:noFill/>
          <a:ln w="25400" cap="flat" cmpd="sng" algn="ctr">
            <a:solidFill>
              <a:srgbClr val="008CA8"/>
            </a:solidFill>
            <a:prstDash val="solid"/>
            <a:headEnd type="none" w="med" len="med"/>
            <a:tailEnd type="triangle" w="med" len="med"/>
          </a:ln>
          <a:effectLst>
            <a:outerShdw blurRad="40000" dist="20000" dir="5400000" rotWithShape="0">
              <a:srgbClr val="000000">
                <a:alpha val="38000"/>
              </a:srgbClr>
            </a:outerShdw>
          </a:effectLst>
        </p:spPr>
      </p:cxnSp>
      <p:cxnSp>
        <p:nvCxnSpPr>
          <p:cNvPr id="60" name="Elbow Connector 42">
            <a:extLst>
              <a:ext uri="{FF2B5EF4-FFF2-40B4-BE49-F238E27FC236}">
                <a16:creationId xmlns:a16="http://schemas.microsoft.com/office/drawing/2014/main" id="{2E64E718-DC25-496C-A119-692C847923B5}"/>
              </a:ext>
            </a:extLst>
          </p:cNvPr>
          <p:cNvCxnSpPr>
            <a:stCxn id="44" idx="3"/>
            <a:endCxn id="57" idx="1"/>
          </p:cNvCxnSpPr>
          <p:nvPr/>
        </p:nvCxnSpPr>
        <p:spPr>
          <a:xfrm flipV="1">
            <a:off x="6312269" y="2940725"/>
            <a:ext cx="1328127" cy="195872"/>
          </a:xfrm>
          <a:prstGeom prst="bentConnector3">
            <a:avLst>
              <a:gd name="adj1" fmla="val 50000"/>
            </a:avLst>
          </a:prstGeom>
          <a:noFill/>
          <a:ln w="25400" cap="flat" cmpd="sng" algn="ctr">
            <a:solidFill>
              <a:srgbClr val="008CA8"/>
            </a:solidFill>
            <a:prstDash val="solid"/>
            <a:headEnd type="none" w="med" len="med"/>
            <a:tailEnd type="triangle" w="med" len="med"/>
          </a:ln>
          <a:effectLst>
            <a:outerShdw blurRad="40000" dist="20000" dir="5400000" rotWithShape="0">
              <a:srgbClr val="000000">
                <a:alpha val="38000"/>
              </a:srgbClr>
            </a:outerShdw>
          </a:effectLst>
        </p:spPr>
      </p:cxnSp>
      <p:sp>
        <p:nvSpPr>
          <p:cNvPr id="61" name="TextBox 60">
            <a:extLst>
              <a:ext uri="{FF2B5EF4-FFF2-40B4-BE49-F238E27FC236}">
                <a16:creationId xmlns:a16="http://schemas.microsoft.com/office/drawing/2014/main" id="{D714BF84-CB50-421E-BCC4-C43B828DB21C}"/>
              </a:ext>
            </a:extLst>
          </p:cNvPr>
          <p:cNvSpPr txBox="1"/>
          <p:nvPr/>
        </p:nvSpPr>
        <p:spPr>
          <a:xfrm>
            <a:off x="5561128" y="2820992"/>
            <a:ext cx="474809"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sum</a:t>
            </a:r>
          </a:p>
        </p:txBody>
      </p:sp>
      <p:cxnSp>
        <p:nvCxnSpPr>
          <p:cNvPr id="62" name="Straight Arrow Connector 61">
            <a:extLst>
              <a:ext uri="{FF2B5EF4-FFF2-40B4-BE49-F238E27FC236}">
                <a16:creationId xmlns:a16="http://schemas.microsoft.com/office/drawing/2014/main" id="{295D5749-7666-4C20-95A7-B944475169CD}"/>
              </a:ext>
            </a:extLst>
          </p:cNvPr>
          <p:cNvCxnSpPr/>
          <p:nvPr/>
        </p:nvCxnSpPr>
        <p:spPr>
          <a:xfrm>
            <a:off x="5174521" y="29362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heckerboard(across)">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B953485-24A4-4190-B315-E5A63370EC87}"/>
              </a:ext>
            </a:extLst>
          </p:cNvPr>
          <p:cNvPicPr>
            <a:picLocks noChangeAspect="1"/>
          </p:cNvPicPr>
          <p:nvPr/>
        </p:nvPicPr>
        <p:blipFill>
          <a:blip r:embed="rId3"/>
          <a:stretch>
            <a:fillRect/>
          </a:stretch>
        </p:blipFill>
        <p:spPr>
          <a:xfrm>
            <a:off x="5119256" y="1941562"/>
            <a:ext cx="7072744" cy="4332908"/>
          </a:xfrm>
          <a:prstGeom prst="rect">
            <a:avLst/>
          </a:prstGeom>
        </p:spPr>
      </p:pic>
      <p:sp>
        <p:nvSpPr>
          <p:cNvPr id="2" name="Title 1"/>
          <p:cNvSpPr>
            <a:spLocks noGrp="1"/>
          </p:cNvSpPr>
          <p:nvPr>
            <p:ph type="title"/>
          </p:nvPr>
        </p:nvSpPr>
        <p:spPr/>
        <p:txBody>
          <a:bodyPr/>
          <a:lstStyle/>
          <a:p>
            <a:r>
              <a:rPr lang="en-US" dirty="0"/>
              <a:t>Let’s Look at an Example</a:t>
            </a:r>
          </a:p>
        </p:txBody>
      </p:sp>
      <p:sp>
        <p:nvSpPr>
          <p:cNvPr id="4" name="Slide Number Placeholder 3"/>
          <p:cNvSpPr>
            <a:spLocks noGrp="1"/>
          </p:cNvSpPr>
          <p:nvPr>
            <p:ph type="sldNum" sz="quarter" idx="10"/>
          </p:nvPr>
        </p:nvSpPr>
        <p:spPr>
          <a:xfrm>
            <a:off x="579121" y="6325606"/>
            <a:ext cx="2706188" cy="365125"/>
          </a:xfrm>
        </p:spPr>
        <p:txBody>
          <a:bodyPr/>
          <a:lstStyle/>
          <a:p>
            <a:pPr>
              <a:defRPr/>
            </a:pPr>
            <a:r>
              <a:rPr lang="en-US" dirty="0"/>
              <a:t>IO Level Protocols 22- </a:t>
            </a:r>
            <a:fld id="{060BD193-E118-4B16-863C-C8C12C675E3E}" type="slidenum">
              <a:rPr lang="en-US" smtClean="0"/>
              <a:pPr>
                <a:defRPr/>
              </a:pPr>
              <a:t>35</a:t>
            </a:fld>
            <a:endParaRPr lang="en-US" dirty="0"/>
          </a:p>
        </p:txBody>
      </p:sp>
      <p:sp>
        <p:nvSpPr>
          <p:cNvPr id="25" name="TextBox 24">
            <a:extLst>
              <a:ext uri="{FF2B5EF4-FFF2-40B4-BE49-F238E27FC236}">
                <a16:creationId xmlns:a16="http://schemas.microsoft.com/office/drawing/2014/main" id="{CBCFE996-072F-4E68-90FC-345F99C06CEF}"/>
              </a:ext>
            </a:extLst>
          </p:cNvPr>
          <p:cNvSpPr txBox="1"/>
          <p:nvPr/>
        </p:nvSpPr>
        <p:spPr>
          <a:xfrm>
            <a:off x="1342231" y="5366529"/>
            <a:ext cx="1774344" cy="907941"/>
          </a:xfrm>
          <a:prstGeom prst="rect">
            <a:avLst/>
          </a:prstGeom>
          <a:noFill/>
        </p:spPr>
        <p:txBody>
          <a:bodyPr wrap="square" rtlCol="0">
            <a:spAutoFit/>
          </a:bodyPr>
          <a:lstStyle/>
          <a:p>
            <a:pPr defTabSz="914400" fontAlgn="base">
              <a:spcBef>
                <a:spcPct val="0"/>
              </a:spcBef>
              <a:spcAft>
                <a:spcPct val="0"/>
              </a:spcAft>
              <a:defRPr/>
            </a:pPr>
            <a:r>
              <a:rPr lang="en-US" sz="1100" u="sng" kern="0" dirty="0">
                <a:solidFill>
                  <a:srgbClr val="000000"/>
                </a:solidFill>
              </a:rPr>
              <a:t>Key:</a:t>
            </a:r>
          </a:p>
          <a:p>
            <a:pPr defTabSz="914400" fontAlgn="base">
              <a:spcBef>
                <a:spcPct val="0"/>
              </a:spcBef>
              <a:spcAft>
                <a:spcPct val="0"/>
              </a:spcAft>
              <a:tabLst>
                <a:tab pos="461963" algn="l"/>
              </a:tabLst>
              <a:defRPr/>
            </a:pPr>
            <a:r>
              <a:rPr lang="en-US" sz="1050" kern="0" dirty="0">
                <a:solidFill>
                  <a:srgbClr val="000000"/>
                </a:solidFill>
              </a:rPr>
              <a:t>   I	: input   </a:t>
            </a:r>
          </a:p>
          <a:p>
            <a:pPr defTabSz="914400" fontAlgn="base">
              <a:spcBef>
                <a:spcPct val="0"/>
              </a:spcBef>
              <a:spcAft>
                <a:spcPct val="0"/>
              </a:spcAft>
              <a:tabLst>
                <a:tab pos="461963" algn="l"/>
              </a:tabLst>
              <a:defRPr/>
            </a:pPr>
            <a:r>
              <a:rPr lang="en-US" sz="1050" kern="0" dirty="0">
                <a:solidFill>
                  <a:srgbClr val="000000"/>
                </a:solidFill>
              </a:rPr>
              <a:t>   IO	: inout   </a:t>
            </a:r>
          </a:p>
          <a:p>
            <a:pPr defTabSz="914400" fontAlgn="base">
              <a:spcBef>
                <a:spcPct val="0"/>
              </a:spcBef>
              <a:spcAft>
                <a:spcPct val="0"/>
              </a:spcAft>
              <a:tabLst>
                <a:tab pos="461963" algn="l"/>
              </a:tabLst>
              <a:defRPr/>
            </a:pPr>
            <a:r>
              <a:rPr lang="en-US" sz="1050" kern="0" dirty="0">
                <a:solidFill>
                  <a:srgbClr val="000000"/>
                </a:solidFill>
              </a:rPr>
              <a:t>   O	: output     </a:t>
            </a:r>
          </a:p>
          <a:p>
            <a:pPr defTabSz="914400" fontAlgn="base">
              <a:spcBef>
                <a:spcPct val="0"/>
              </a:spcBef>
              <a:spcAft>
                <a:spcPct val="0"/>
              </a:spcAft>
              <a:tabLst>
                <a:tab pos="461963" algn="l"/>
              </a:tabLst>
              <a:defRPr/>
            </a:pPr>
            <a:r>
              <a:rPr lang="en-US" sz="1050" kern="0" dirty="0">
                <a:solidFill>
                  <a:srgbClr val="000000"/>
                </a:solidFill>
              </a:rPr>
              <a:t>   D	: Default Interface</a:t>
            </a:r>
          </a:p>
        </p:txBody>
      </p:sp>
      <p:sp>
        <p:nvSpPr>
          <p:cNvPr id="26" name="TextBox 25">
            <a:extLst>
              <a:ext uri="{FF2B5EF4-FFF2-40B4-BE49-F238E27FC236}">
                <a16:creationId xmlns:a16="http://schemas.microsoft.com/office/drawing/2014/main" id="{F30D5226-6637-47C2-9251-BA9C28232236}"/>
              </a:ext>
            </a:extLst>
          </p:cNvPr>
          <p:cNvSpPr txBox="1"/>
          <p:nvPr/>
        </p:nvSpPr>
        <p:spPr>
          <a:xfrm>
            <a:off x="259962" y="1470345"/>
            <a:ext cx="3122793" cy="14773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int temp;</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28" name="TextBox 27">
            <a:extLst>
              <a:ext uri="{FF2B5EF4-FFF2-40B4-BE49-F238E27FC236}">
                <a16:creationId xmlns:a16="http://schemas.microsoft.com/office/drawing/2014/main" id="{39A23EFD-05F4-47DD-A19A-39CC9B32F941}"/>
              </a:ext>
            </a:extLst>
          </p:cNvPr>
          <p:cNvSpPr txBox="1"/>
          <p:nvPr/>
        </p:nvSpPr>
        <p:spPr>
          <a:xfrm>
            <a:off x="2411178" y="1221962"/>
            <a:ext cx="4044273" cy="523220"/>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“Sum” is a pointer which is read and written to : an Inout</a:t>
            </a:r>
          </a:p>
        </p:txBody>
      </p:sp>
      <p:cxnSp>
        <p:nvCxnSpPr>
          <p:cNvPr id="33" name="Curved Connector 11">
            <a:extLst>
              <a:ext uri="{FF2B5EF4-FFF2-40B4-BE49-F238E27FC236}">
                <a16:creationId xmlns:a16="http://schemas.microsoft.com/office/drawing/2014/main" id="{CE6E5592-85EE-4DFB-80F1-8C2A8F81110E}"/>
              </a:ext>
            </a:extLst>
          </p:cNvPr>
          <p:cNvCxnSpPr>
            <a:cxnSpLocks/>
            <a:stCxn id="28" idx="3"/>
          </p:cNvCxnSpPr>
          <p:nvPr/>
        </p:nvCxnSpPr>
        <p:spPr>
          <a:xfrm>
            <a:off x="6455451" y="1483572"/>
            <a:ext cx="3084307" cy="658737"/>
          </a:xfrm>
          <a:prstGeom prst="curvedConnector3">
            <a:avLst>
              <a:gd name="adj1" fmla="val 50000"/>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
        <p:nvSpPr>
          <p:cNvPr id="34" name="Rounded Rectangle 38">
            <a:extLst>
              <a:ext uri="{FF2B5EF4-FFF2-40B4-BE49-F238E27FC236}">
                <a16:creationId xmlns:a16="http://schemas.microsoft.com/office/drawing/2014/main" id="{864CBC32-30FA-4F87-BAC1-2E64B02F2197}"/>
              </a:ext>
            </a:extLst>
          </p:cNvPr>
          <p:cNvSpPr/>
          <p:nvPr/>
        </p:nvSpPr>
        <p:spPr>
          <a:xfrm>
            <a:off x="9995851" y="4181709"/>
            <a:ext cx="359685" cy="1325278"/>
          </a:xfrm>
          <a:prstGeom prst="roundRect">
            <a:avLst/>
          </a:prstGeom>
          <a:noFill/>
          <a:ln w="38100" cap="flat" cmpd="sng" algn="ctr">
            <a:solidFill>
              <a:srgbClr val="CA1D1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5" name="Rounded Rectangle 47">
            <a:extLst>
              <a:ext uri="{FF2B5EF4-FFF2-40B4-BE49-F238E27FC236}">
                <a16:creationId xmlns:a16="http://schemas.microsoft.com/office/drawing/2014/main" id="{913FFECB-0647-46D8-B656-73B1CF584EC7}"/>
              </a:ext>
            </a:extLst>
          </p:cNvPr>
          <p:cNvSpPr/>
          <p:nvPr/>
        </p:nvSpPr>
        <p:spPr>
          <a:xfrm>
            <a:off x="9995851" y="5068057"/>
            <a:ext cx="359685" cy="242554"/>
          </a:xfrm>
          <a:prstGeom prst="roundRect">
            <a:avLst/>
          </a:prstGeom>
          <a:noFill/>
          <a:ln w="38100" cap="flat" cmpd="sng" algn="ctr">
            <a:solidFill>
              <a:srgbClr val="92D05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6" name="Rounded Rectangle 48">
            <a:extLst>
              <a:ext uri="{FF2B5EF4-FFF2-40B4-BE49-F238E27FC236}">
                <a16:creationId xmlns:a16="http://schemas.microsoft.com/office/drawing/2014/main" id="{38266297-060D-4CAD-894C-730A4C74B59B}"/>
              </a:ext>
            </a:extLst>
          </p:cNvPr>
          <p:cNvSpPr/>
          <p:nvPr/>
        </p:nvSpPr>
        <p:spPr>
          <a:xfrm>
            <a:off x="5176475" y="5068057"/>
            <a:ext cx="887568" cy="242467"/>
          </a:xfrm>
          <a:prstGeom prst="roundRect">
            <a:avLst/>
          </a:prstGeom>
          <a:noFill/>
          <a:ln w="38100" cap="flat" cmpd="sng" algn="ctr">
            <a:solidFill>
              <a:srgbClr val="92D05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cxnSp>
        <p:nvCxnSpPr>
          <p:cNvPr id="37" name="Straight Arrow Connector 36">
            <a:extLst>
              <a:ext uri="{FF2B5EF4-FFF2-40B4-BE49-F238E27FC236}">
                <a16:creationId xmlns:a16="http://schemas.microsoft.com/office/drawing/2014/main" id="{25359CD5-5547-404D-944C-FA86E2D12827}"/>
              </a:ext>
            </a:extLst>
          </p:cNvPr>
          <p:cNvCxnSpPr>
            <a:cxnSpLocks/>
            <a:endCxn id="36" idx="3"/>
          </p:cNvCxnSpPr>
          <p:nvPr/>
        </p:nvCxnSpPr>
        <p:spPr>
          <a:xfrm flipH="1">
            <a:off x="6064043" y="5189291"/>
            <a:ext cx="3876791" cy="0"/>
          </a:xfrm>
          <a:prstGeom prst="straightConnector1">
            <a:avLst/>
          </a:prstGeom>
          <a:noFill/>
          <a:ln w="25400" cap="flat" cmpd="sng" algn="ctr">
            <a:solidFill>
              <a:srgbClr val="92D050"/>
            </a:solidFill>
            <a:prstDash val="solid"/>
            <a:tailEnd type="arrow"/>
          </a:ln>
          <a:effectLst>
            <a:outerShdw blurRad="40000" dist="20000" dir="5400000" rotWithShape="0">
              <a:srgbClr val="000000">
                <a:alpha val="38000"/>
              </a:srgbClr>
            </a:outerShdw>
          </a:effectLst>
        </p:spPr>
      </p:cxnSp>
      <p:sp>
        <p:nvSpPr>
          <p:cNvPr id="38" name="Rounded Rectangle 23">
            <a:extLst>
              <a:ext uri="{FF2B5EF4-FFF2-40B4-BE49-F238E27FC236}">
                <a16:creationId xmlns:a16="http://schemas.microsoft.com/office/drawing/2014/main" id="{651409FA-E203-4405-ABEF-8DF1396F4EDE}"/>
              </a:ext>
            </a:extLst>
          </p:cNvPr>
          <p:cNvSpPr/>
          <p:nvPr/>
        </p:nvSpPr>
        <p:spPr bwMode="auto">
          <a:xfrm>
            <a:off x="9400448" y="5506991"/>
            <a:ext cx="1572352" cy="462782"/>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0" name="Rounded Rectangle 42">
            <a:extLst>
              <a:ext uri="{FF2B5EF4-FFF2-40B4-BE49-F238E27FC236}">
                <a16:creationId xmlns:a16="http://schemas.microsoft.com/office/drawing/2014/main" id="{0EAF3852-3363-4440-8500-6E1DBBAB73ED}"/>
              </a:ext>
            </a:extLst>
          </p:cNvPr>
          <p:cNvSpPr/>
          <p:nvPr/>
        </p:nvSpPr>
        <p:spPr bwMode="auto">
          <a:xfrm>
            <a:off x="5126088" y="4648201"/>
            <a:ext cx="1091832" cy="845773"/>
          </a:xfrm>
          <a:prstGeom prst="roundRect">
            <a:avLst/>
          </a:prstGeom>
          <a:noFill/>
          <a:ln w="38100" cap="flat" cmpd="sng" algn="ctr">
            <a:solidFill>
              <a:srgbClr val="E0626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1" name="Rounded Rectangle 44">
            <a:extLst>
              <a:ext uri="{FF2B5EF4-FFF2-40B4-BE49-F238E27FC236}">
                <a16:creationId xmlns:a16="http://schemas.microsoft.com/office/drawing/2014/main" id="{EE919E8F-3363-4CC1-AF5B-5DB86FDF55E9}"/>
              </a:ext>
            </a:extLst>
          </p:cNvPr>
          <p:cNvSpPr/>
          <p:nvPr/>
        </p:nvSpPr>
        <p:spPr bwMode="auto">
          <a:xfrm>
            <a:off x="5126088" y="5493986"/>
            <a:ext cx="1091832" cy="475790"/>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47" name="TextBox 46">
            <a:extLst>
              <a:ext uri="{FF2B5EF4-FFF2-40B4-BE49-F238E27FC236}">
                <a16:creationId xmlns:a16="http://schemas.microsoft.com/office/drawing/2014/main" id="{03DF3415-B5E6-4588-B758-8B0E78982CDA}"/>
              </a:ext>
            </a:extLst>
          </p:cNvPr>
          <p:cNvSpPr txBox="1"/>
          <p:nvPr/>
        </p:nvSpPr>
        <p:spPr>
          <a:xfrm>
            <a:off x="1342231" y="3859444"/>
            <a:ext cx="2457280" cy="738664"/>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The port for “Sum” can be any of these interface types</a:t>
            </a:r>
          </a:p>
        </p:txBody>
      </p:sp>
      <p:grpSp>
        <p:nvGrpSpPr>
          <p:cNvPr id="53" name="Group 45">
            <a:extLst>
              <a:ext uri="{FF2B5EF4-FFF2-40B4-BE49-F238E27FC236}">
                <a16:creationId xmlns:a16="http://schemas.microsoft.com/office/drawing/2014/main" id="{9385EAAA-20C1-4E8E-8995-7696E159DF6D}"/>
              </a:ext>
            </a:extLst>
          </p:cNvPr>
          <p:cNvGrpSpPr/>
          <p:nvPr/>
        </p:nvGrpSpPr>
        <p:grpSpPr>
          <a:xfrm>
            <a:off x="3799511" y="4541520"/>
            <a:ext cx="1317702" cy="1333503"/>
            <a:chOff x="2849197" y="4039319"/>
            <a:chExt cx="983982" cy="1099028"/>
          </a:xfrm>
        </p:grpSpPr>
        <p:cxnSp>
          <p:nvCxnSpPr>
            <p:cNvPr id="54" name="Curved Connector 11">
              <a:extLst>
                <a:ext uri="{FF2B5EF4-FFF2-40B4-BE49-F238E27FC236}">
                  <a16:creationId xmlns:a16="http://schemas.microsoft.com/office/drawing/2014/main" id="{7C80AC0A-6912-4DE2-8019-2505414EC96D}"/>
                </a:ext>
              </a:extLst>
            </p:cNvPr>
            <p:cNvCxnSpPr>
              <a:stCxn id="47" idx="3"/>
            </p:cNvCxnSpPr>
            <p:nvPr/>
          </p:nvCxnSpPr>
          <p:spPr>
            <a:xfrm>
              <a:off x="2849199" y="4039319"/>
              <a:ext cx="983980" cy="100497"/>
            </a:xfrm>
            <a:prstGeom prst="curvedConnector3">
              <a:avLst>
                <a:gd name="adj1" fmla="val 50000"/>
              </a:avLst>
            </a:prstGeom>
            <a:noFill/>
            <a:ln w="25400" cap="flat" cmpd="sng" algn="ctr">
              <a:solidFill>
                <a:srgbClr val="002060"/>
              </a:solidFill>
              <a:prstDash val="solid"/>
              <a:tailEnd type="arrow"/>
            </a:ln>
            <a:effectLst>
              <a:outerShdw blurRad="40000" dist="20000" dir="5400000" rotWithShape="0">
                <a:srgbClr val="000000">
                  <a:alpha val="38000"/>
                </a:srgbClr>
              </a:outerShdw>
            </a:effectLst>
          </p:spPr>
        </p:cxnSp>
        <p:cxnSp>
          <p:nvCxnSpPr>
            <p:cNvPr id="55" name="Curved Connector 11">
              <a:extLst>
                <a:ext uri="{FF2B5EF4-FFF2-40B4-BE49-F238E27FC236}">
                  <a16:creationId xmlns:a16="http://schemas.microsoft.com/office/drawing/2014/main" id="{60C3497D-E4A4-4A3D-A407-9286101A9112}"/>
                </a:ext>
              </a:extLst>
            </p:cNvPr>
            <p:cNvCxnSpPr>
              <a:stCxn id="47" idx="3"/>
            </p:cNvCxnSpPr>
            <p:nvPr/>
          </p:nvCxnSpPr>
          <p:spPr>
            <a:xfrm>
              <a:off x="2849197" y="4039319"/>
              <a:ext cx="983979" cy="1099028"/>
            </a:xfrm>
            <a:prstGeom prst="curvedConnector3">
              <a:avLst>
                <a:gd name="adj1" fmla="val 50000"/>
              </a:avLst>
            </a:prstGeom>
            <a:noFill/>
            <a:ln w="25400" cap="flat" cmpd="sng" algn="ctr">
              <a:solidFill>
                <a:srgbClr val="002060"/>
              </a:solidFill>
              <a:prstDash val="solid"/>
              <a:tailEnd type="arrow"/>
            </a:ln>
            <a:effectLst>
              <a:outerShdw blurRad="40000" dist="20000" dir="5400000" rotWithShape="0">
                <a:srgbClr val="000000">
                  <a:alpha val="38000"/>
                </a:srgbClr>
              </a:outerShdw>
            </a:effectLst>
          </p:spPr>
        </p:cxnSp>
      </p:grpSp>
      <p:sp>
        <p:nvSpPr>
          <p:cNvPr id="56" name="TextBox 55">
            <a:extLst>
              <a:ext uri="{FF2B5EF4-FFF2-40B4-BE49-F238E27FC236}">
                <a16:creationId xmlns:a16="http://schemas.microsoft.com/office/drawing/2014/main" id="{644F2DE4-57BA-4A3C-8ABC-2B7B15340471}"/>
              </a:ext>
            </a:extLst>
          </p:cNvPr>
          <p:cNvSpPr txBox="1"/>
          <p:nvPr/>
        </p:nvSpPr>
        <p:spPr>
          <a:xfrm>
            <a:off x="1342232" y="4613627"/>
            <a:ext cx="2457280" cy="738664"/>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The default for  port for “Sum” will be type ap_ovld</a:t>
            </a:r>
          </a:p>
        </p:txBody>
      </p:sp>
    </p:spTree>
    <p:extLst>
      <p:ext uri="{BB962C8B-B14F-4D97-AF65-F5344CB8AC3E}">
        <p14:creationId xmlns:p14="http://schemas.microsoft.com/office/powerpoint/2010/main" val="257986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par>
                          <p:cTn id="12" fill="hold">
                            <p:stCondLst>
                              <p:cond delay="500"/>
                            </p:stCondLst>
                            <p:childTnLst>
                              <p:par>
                                <p:cTn id="13" presetID="22" presetClass="entr" presetSubtype="2" fill="hold" grpId="0" nodeType="afterEffect">
                                  <p:stCondLst>
                                    <p:cond delay="150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left)">
                                      <p:cBhvr>
                                        <p:cTn id="26" dur="500"/>
                                        <p:tgtEl>
                                          <p:spTgt spid="53"/>
                                        </p:tgtEl>
                                      </p:cBhvr>
                                    </p:animEffect>
                                  </p:childTnLst>
                                </p:cTn>
                              </p:par>
                            </p:childTnLst>
                          </p:cTn>
                        </p:par>
                        <p:par>
                          <p:cTn id="27" fill="hold">
                            <p:stCondLst>
                              <p:cond delay="3000"/>
                            </p:stCondLst>
                            <p:childTnLst>
                              <p:par>
                                <p:cTn id="28" presetID="1" presetClass="entr" presetSubtype="0" fill="hold" grpId="0" nodeType="after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8" grpId="0" animBg="1"/>
      <p:bldP spid="40" grpId="0" animBg="1"/>
      <p:bldP spid="41" grpId="0" animBg="1"/>
      <p:bldP spid="47"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Look at an Example</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36</a:t>
            </a:fld>
            <a:endParaRPr lang="en-US" dirty="0">
              <a:solidFill>
                <a:srgbClr val="0C0C0C">
                  <a:tint val="75000"/>
                </a:srgbClr>
              </a:solidFill>
              <a:latin typeface="Arial"/>
            </a:endParaRPr>
          </a:p>
        </p:txBody>
      </p:sp>
      <p:sp>
        <p:nvSpPr>
          <p:cNvPr id="25" name="TextBox 24">
            <a:extLst>
              <a:ext uri="{FF2B5EF4-FFF2-40B4-BE49-F238E27FC236}">
                <a16:creationId xmlns:a16="http://schemas.microsoft.com/office/drawing/2014/main" id="{CBCFE996-072F-4E68-90FC-345F99C06CEF}"/>
              </a:ext>
            </a:extLst>
          </p:cNvPr>
          <p:cNvSpPr txBox="1"/>
          <p:nvPr/>
        </p:nvSpPr>
        <p:spPr>
          <a:xfrm>
            <a:off x="2753013" y="5366529"/>
            <a:ext cx="1774344" cy="907941"/>
          </a:xfrm>
          <a:prstGeom prst="rect">
            <a:avLst/>
          </a:prstGeom>
          <a:noFill/>
        </p:spPr>
        <p:txBody>
          <a:bodyPr wrap="square" rtlCol="0">
            <a:spAutoFit/>
          </a:bodyPr>
          <a:lstStyle/>
          <a:p>
            <a:pPr defTabSz="914400" fontAlgn="base">
              <a:spcBef>
                <a:spcPct val="0"/>
              </a:spcBef>
              <a:spcAft>
                <a:spcPct val="0"/>
              </a:spcAft>
              <a:defRPr/>
            </a:pPr>
            <a:r>
              <a:rPr lang="en-US" sz="1100" u="sng" kern="0" dirty="0">
                <a:solidFill>
                  <a:srgbClr val="000000"/>
                </a:solidFill>
                <a:latin typeface="Arial"/>
              </a:rPr>
              <a:t>Key:</a:t>
            </a:r>
          </a:p>
          <a:p>
            <a:pPr defTabSz="914400" fontAlgn="base">
              <a:spcBef>
                <a:spcPct val="0"/>
              </a:spcBef>
              <a:spcAft>
                <a:spcPct val="0"/>
              </a:spcAft>
              <a:tabLst>
                <a:tab pos="461963" algn="l"/>
              </a:tabLst>
              <a:defRPr/>
            </a:pPr>
            <a:r>
              <a:rPr lang="en-US" sz="1050" kern="0" dirty="0">
                <a:solidFill>
                  <a:srgbClr val="000000"/>
                </a:solidFill>
                <a:latin typeface="Arial"/>
              </a:rPr>
              <a:t>   I	: input   </a:t>
            </a:r>
          </a:p>
          <a:p>
            <a:pPr defTabSz="914400" fontAlgn="base">
              <a:spcBef>
                <a:spcPct val="0"/>
              </a:spcBef>
              <a:spcAft>
                <a:spcPct val="0"/>
              </a:spcAft>
              <a:tabLst>
                <a:tab pos="461963" algn="l"/>
              </a:tabLst>
              <a:defRPr/>
            </a:pPr>
            <a:r>
              <a:rPr lang="en-US" sz="1050" kern="0" dirty="0">
                <a:solidFill>
                  <a:srgbClr val="000000"/>
                </a:solidFill>
                <a:latin typeface="Arial"/>
              </a:rPr>
              <a:t>   IO	: inout   </a:t>
            </a:r>
          </a:p>
          <a:p>
            <a:pPr defTabSz="914400" fontAlgn="base">
              <a:spcBef>
                <a:spcPct val="0"/>
              </a:spcBef>
              <a:spcAft>
                <a:spcPct val="0"/>
              </a:spcAft>
              <a:tabLst>
                <a:tab pos="461963" algn="l"/>
              </a:tabLst>
              <a:defRPr/>
            </a:pPr>
            <a:r>
              <a:rPr lang="en-US" sz="1050" kern="0" dirty="0">
                <a:solidFill>
                  <a:srgbClr val="000000"/>
                </a:solidFill>
                <a:latin typeface="Arial"/>
              </a:rPr>
              <a:t>   O	: output     </a:t>
            </a:r>
          </a:p>
          <a:p>
            <a:pPr defTabSz="914400" fontAlgn="base">
              <a:spcBef>
                <a:spcPct val="0"/>
              </a:spcBef>
              <a:spcAft>
                <a:spcPct val="0"/>
              </a:spcAft>
              <a:tabLst>
                <a:tab pos="461963" algn="l"/>
              </a:tabLst>
              <a:defRPr/>
            </a:pPr>
            <a:r>
              <a:rPr lang="en-US" sz="1050" kern="0" dirty="0">
                <a:solidFill>
                  <a:srgbClr val="000000"/>
                </a:solidFill>
                <a:latin typeface="Arial"/>
              </a:rPr>
              <a:t>   D	: Default Interface</a:t>
            </a:r>
          </a:p>
        </p:txBody>
      </p:sp>
      <p:sp>
        <p:nvSpPr>
          <p:cNvPr id="26" name="TextBox 25">
            <a:extLst>
              <a:ext uri="{FF2B5EF4-FFF2-40B4-BE49-F238E27FC236}">
                <a16:creationId xmlns:a16="http://schemas.microsoft.com/office/drawing/2014/main" id="{F30D5226-6637-47C2-9251-BA9C28232236}"/>
              </a:ext>
            </a:extLst>
          </p:cNvPr>
          <p:cNvSpPr txBox="1"/>
          <p:nvPr/>
        </p:nvSpPr>
        <p:spPr>
          <a:xfrm>
            <a:off x="259962" y="1470345"/>
            <a:ext cx="3122793" cy="14773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int adders(int in1, int in2, int *sum)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int temp;</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*sum = in1 + in2 + *sum;</a:t>
            </a:r>
          </a:p>
          <a:p>
            <a:pPr defTabSz="914400" fontAlgn="base">
              <a:spcBef>
                <a:spcPct val="0"/>
              </a:spcBef>
              <a:spcAft>
                <a:spcPct val="0"/>
              </a:spcAft>
              <a:tabLst>
                <a:tab pos="457200" algn="l"/>
              </a:tabLst>
              <a:defRPr/>
            </a:pPr>
            <a:r>
              <a:rPr lang="en-US" sz="900" b="1" kern="0" dirty="0">
                <a:solidFill>
                  <a:srgbClr val="000000"/>
                </a:solidFill>
                <a:latin typeface="Arial"/>
              </a:rPr>
              <a:t>               temp = in1 + in2;</a:t>
            </a:r>
          </a:p>
          <a:p>
            <a:pPr defTabSz="914400" fontAlgn="base">
              <a:spcBef>
                <a:spcPct val="0"/>
              </a:spcBef>
              <a:spcAft>
                <a:spcPct val="0"/>
              </a:spcAft>
              <a:tabLst>
                <a:tab pos="457200" algn="l"/>
              </a:tabLst>
              <a:defRPr/>
            </a:pPr>
            <a:r>
              <a:rPr lang="en-US" sz="900" b="1" kern="0" dirty="0">
                <a:solidFill>
                  <a:srgbClr val="000000"/>
                </a:solidFill>
                <a:latin typeface="Arial"/>
              </a:rPr>
              <a:t>               </a:t>
            </a:r>
          </a:p>
          <a:p>
            <a:pPr defTabSz="914400" fontAlgn="base">
              <a:spcBef>
                <a:spcPct val="0"/>
              </a:spcBef>
              <a:spcAft>
                <a:spcPct val="0"/>
              </a:spcAft>
              <a:tabLst>
                <a:tab pos="457200" algn="l"/>
              </a:tabLst>
              <a:defRPr/>
            </a:pPr>
            <a:r>
              <a:rPr lang="en-US" sz="900" b="1" kern="0" dirty="0">
                <a:solidFill>
                  <a:srgbClr val="000000"/>
                </a:solidFill>
                <a:latin typeface="Arial"/>
              </a:rPr>
              <a:t>	return  temp;</a:t>
            </a:r>
          </a:p>
          <a:p>
            <a:pPr defTabSz="914400" fontAlgn="base">
              <a:spcBef>
                <a:spcPct val="0"/>
              </a:spcBef>
              <a:spcAft>
                <a:spcPct val="0"/>
              </a:spcAft>
              <a:defRPr/>
            </a:pPr>
            <a:r>
              <a:rPr lang="en-US" sz="900" b="1" kern="0" dirty="0">
                <a:solidFill>
                  <a:srgbClr val="000000"/>
                </a:solidFill>
                <a:latin typeface="Arial"/>
              </a:rPr>
              <a:t>}</a:t>
            </a:r>
          </a:p>
        </p:txBody>
      </p:sp>
      <p:sp>
        <p:nvSpPr>
          <p:cNvPr id="28" name="TextBox 27">
            <a:extLst>
              <a:ext uri="{FF2B5EF4-FFF2-40B4-BE49-F238E27FC236}">
                <a16:creationId xmlns:a16="http://schemas.microsoft.com/office/drawing/2014/main" id="{39A23EFD-05F4-47DD-A19A-39CC9B32F941}"/>
              </a:ext>
            </a:extLst>
          </p:cNvPr>
          <p:cNvSpPr txBox="1"/>
          <p:nvPr/>
        </p:nvSpPr>
        <p:spPr>
          <a:xfrm>
            <a:off x="2411178" y="1221962"/>
            <a:ext cx="4044273" cy="523220"/>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“Sum” is a pointer which is read and written to : an Inout</a:t>
            </a:r>
          </a:p>
        </p:txBody>
      </p:sp>
      <p:sp>
        <p:nvSpPr>
          <p:cNvPr id="29" name="Rounded Rectangle 13">
            <a:extLst>
              <a:ext uri="{FF2B5EF4-FFF2-40B4-BE49-F238E27FC236}">
                <a16:creationId xmlns:a16="http://schemas.microsoft.com/office/drawing/2014/main" id="{A501F955-C721-4C19-BCBD-CE7CC519C3A2}"/>
              </a:ext>
            </a:extLst>
          </p:cNvPr>
          <p:cNvSpPr/>
          <p:nvPr/>
        </p:nvSpPr>
        <p:spPr>
          <a:xfrm>
            <a:off x="7017480" y="1860693"/>
            <a:ext cx="1097280" cy="384050"/>
          </a:xfrm>
          <a:prstGeom prst="roundRec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0" name="Rounded Rectangle 14">
            <a:extLst>
              <a:ext uri="{FF2B5EF4-FFF2-40B4-BE49-F238E27FC236}">
                <a16:creationId xmlns:a16="http://schemas.microsoft.com/office/drawing/2014/main" id="{6E338048-FAA6-421B-905A-2FEB5C8A2DD2}"/>
              </a:ext>
            </a:extLst>
          </p:cNvPr>
          <p:cNvSpPr/>
          <p:nvPr/>
        </p:nvSpPr>
        <p:spPr>
          <a:xfrm>
            <a:off x="7369906" y="2755536"/>
            <a:ext cx="460740" cy="268835"/>
          </a:xfrm>
          <a:prstGeom prst="roundRec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cxnSp>
        <p:nvCxnSpPr>
          <p:cNvPr id="31" name="Curved Connector 11">
            <a:extLst>
              <a:ext uri="{FF2B5EF4-FFF2-40B4-BE49-F238E27FC236}">
                <a16:creationId xmlns:a16="http://schemas.microsoft.com/office/drawing/2014/main" id="{5262B53F-8466-4B5A-A8DE-83510C323DD6}"/>
              </a:ext>
            </a:extLst>
          </p:cNvPr>
          <p:cNvCxnSpPr>
            <a:endCxn id="30" idx="0"/>
          </p:cNvCxnSpPr>
          <p:nvPr/>
        </p:nvCxnSpPr>
        <p:spPr>
          <a:xfrm rot="5400000">
            <a:off x="7350436" y="2494585"/>
            <a:ext cx="510792" cy="11111"/>
          </a:xfrm>
          <a:prstGeom prst="curvedConnector3">
            <a:avLst>
              <a:gd name="adj1" fmla="val 50000"/>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pic>
        <p:nvPicPr>
          <p:cNvPr id="32" name="Picture 31">
            <a:extLst>
              <a:ext uri="{FF2B5EF4-FFF2-40B4-BE49-F238E27FC236}">
                <a16:creationId xmlns:a16="http://schemas.microsoft.com/office/drawing/2014/main" id="{D87FA04B-F1F7-485E-A738-A36C39373798}"/>
              </a:ext>
            </a:extLst>
          </p:cNvPr>
          <p:cNvPicPr>
            <a:picLocks noChangeAspect="1"/>
          </p:cNvPicPr>
          <p:nvPr/>
        </p:nvPicPr>
        <p:blipFill>
          <a:blip r:embed="rId3"/>
          <a:stretch>
            <a:fillRect/>
          </a:stretch>
        </p:blipFill>
        <p:spPr>
          <a:xfrm>
            <a:off x="6528314" y="1455938"/>
            <a:ext cx="5252405" cy="4934282"/>
          </a:xfrm>
          <a:prstGeom prst="rect">
            <a:avLst/>
          </a:prstGeom>
        </p:spPr>
      </p:pic>
      <p:cxnSp>
        <p:nvCxnSpPr>
          <p:cNvPr id="33" name="Curved Connector 11">
            <a:extLst>
              <a:ext uri="{FF2B5EF4-FFF2-40B4-BE49-F238E27FC236}">
                <a16:creationId xmlns:a16="http://schemas.microsoft.com/office/drawing/2014/main" id="{CE6E5592-85EE-4DFB-80F1-8C2A8F81110E}"/>
              </a:ext>
            </a:extLst>
          </p:cNvPr>
          <p:cNvCxnSpPr>
            <a:stCxn id="28" idx="3"/>
          </p:cNvCxnSpPr>
          <p:nvPr/>
        </p:nvCxnSpPr>
        <p:spPr>
          <a:xfrm>
            <a:off x="6455451" y="1483572"/>
            <a:ext cx="4181587" cy="505026"/>
          </a:xfrm>
          <a:prstGeom prst="curvedConnector3">
            <a:avLst>
              <a:gd name="adj1" fmla="val 50000"/>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
        <p:nvSpPr>
          <p:cNvPr id="34" name="Rounded Rectangle 38">
            <a:extLst>
              <a:ext uri="{FF2B5EF4-FFF2-40B4-BE49-F238E27FC236}">
                <a16:creationId xmlns:a16="http://schemas.microsoft.com/office/drawing/2014/main" id="{864CBC32-30FA-4F87-BAC1-2E64B02F2197}"/>
              </a:ext>
            </a:extLst>
          </p:cNvPr>
          <p:cNvSpPr/>
          <p:nvPr/>
        </p:nvSpPr>
        <p:spPr>
          <a:xfrm>
            <a:off x="10579194" y="3716835"/>
            <a:ext cx="359685" cy="1556780"/>
          </a:xfrm>
          <a:prstGeom prst="roundRect">
            <a:avLst/>
          </a:prstGeom>
          <a:noFill/>
          <a:ln w="38100" cap="flat" cmpd="sng" algn="ctr">
            <a:solidFill>
              <a:srgbClr val="CA1D1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5" name="Rounded Rectangle 47">
            <a:extLst>
              <a:ext uri="{FF2B5EF4-FFF2-40B4-BE49-F238E27FC236}">
                <a16:creationId xmlns:a16="http://schemas.microsoft.com/office/drawing/2014/main" id="{913FFECB-0647-46D8-B656-73B1CF584EC7}"/>
              </a:ext>
            </a:extLst>
          </p:cNvPr>
          <p:cNvSpPr/>
          <p:nvPr/>
        </p:nvSpPr>
        <p:spPr>
          <a:xfrm>
            <a:off x="10588071" y="4788311"/>
            <a:ext cx="359685" cy="242554"/>
          </a:xfrm>
          <a:prstGeom prst="roundRect">
            <a:avLst/>
          </a:prstGeom>
          <a:noFill/>
          <a:ln w="38100" cap="flat" cmpd="sng" algn="ctr">
            <a:solidFill>
              <a:srgbClr val="92D05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6" name="Rounded Rectangle 48">
            <a:extLst>
              <a:ext uri="{FF2B5EF4-FFF2-40B4-BE49-F238E27FC236}">
                <a16:creationId xmlns:a16="http://schemas.microsoft.com/office/drawing/2014/main" id="{38266297-060D-4CAD-894C-730A4C74B59B}"/>
              </a:ext>
            </a:extLst>
          </p:cNvPr>
          <p:cNvSpPr/>
          <p:nvPr/>
        </p:nvSpPr>
        <p:spPr>
          <a:xfrm>
            <a:off x="6650962" y="4754226"/>
            <a:ext cx="887568" cy="288841"/>
          </a:xfrm>
          <a:prstGeom prst="roundRect">
            <a:avLst/>
          </a:prstGeom>
          <a:noFill/>
          <a:ln w="38100" cap="flat" cmpd="sng" algn="ctr">
            <a:solidFill>
              <a:srgbClr val="92D05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cxnSp>
        <p:nvCxnSpPr>
          <p:cNvPr id="37" name="Straight Arrow Connector 36">
            <a:extLst>
              <a:ext uri="{FF2B5EF4-FFF2-40B4-BE49-F238E27FC236}">
                <a16:creationId xmlns:a16="http://schemas.microsoft.com/office/drawing/2014/main" id="{25359CD5-5547-404D-944C-FA86E2D12827}"/>
              </a:ext>
            </a:extLst>
          </p:cNvPr>
          <p:cNvCxnSpPr>
            <a:endCxn id="36" idx="3"/>
          </p:cNvCxnSpPr>
          <p:nvPr/>
        </p:nvCxnSpPr>
        <p:spPr>
          <a:xfrm flipH="1">
            <a:off x="7538530" y="4891596"/>
            <a:ext cx="3031786" cy="7050"/>
          </a:xfrm>
          <a:prstGeom prst="straightConnector1">
            <a:avLst/>
          </a:prstGeom>
          <a:noFill/>
          <a:ln w="25400" cap="flat" cmpd="sng" algn="ctr">
            <a:solidFill>
              <a:srgbClr val="92D050"/>
            </a:solidFill>
            <a:prstDash val="solid"/>
            <a:tailEnd type="arrow"/>
          </a:ln>
          <a:effectLst>
            <a:outerShdw blurRad="40000" dist="20000" dir="5400000" rotWithShape="0">
              <a:srgbClr val="000000">
                <a:alpha val="38000"/>
              </a:srgbClr>
            </a:outerShdw>
          </a:effectLst>
        </p:spPr>
      </p:cxnSp>
      <p:sp>
        <p:nvSpPr>
          <p:cNvPr id="38" name="Rounded Rectangle 23">
            <a:extLst>
              <a:ext uri="{FF2B5EF4-FFF2-40B4-BE49-F238E27FC236}">
                <a16:creationId xmlns:a16="http://schemas.microsoft.com/office/drawing/2014/main" id="{651409FA-E203-4405-ABEF-8DF1396F4EDE}"/>
              </a:ext>
            </a:extLst>
          </p:cNvPr>
          <p:cNvSpPr/>
          <p:nvPr/>
        </p:nvSpPr>
        <p:spPr bwMode="auto">
          <a:xfrm>
            <a:off x="10176717" y="5321593"/>
            <a:ext cx="1197167" cy="498907"/>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0" name="Rounded Rectangle 42">
            <a:extLst>
              <a:ext uri="{FF2B5EF4-FFF2-40B4-BE49-F238E27FC236}">
                <a16:creationId xmlns:a16="http://schemas.microsoft.com/office/drawing/2014/main" id="{0EAF3852-3363-4440-8500-6E1DBBAB73ED}"/>
              </a:ext>
            </a:extLst>
          </p:cNvPr>
          <p:cNvSpPr/>
          <p:nvPr/>
        </p:nvSpPr>
        <p:spPr bwMode="auto">
          <a:xfrm>
            <a:off x="6536870" y="4243526"/>
            <a:ext cx="1213384" cy="1086944"/>
          </a:xfrm>
          <a:prstGeom prst="roundRect">
            <a:avLst/>
          </a:prstGeom>
          <a:noFill/>
          <a:ln w="38100" cap="flat" cmpd="sng" algn="ctr">
            <a:solidFill>
              <a:srgbClr val="E0626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1" name="Rounded Rectangle 44">
            <a:extLst>
              <a:ext uri="{FF2B5EF4-FFF2-40B4-BE49-F238E27FC236}">
                <a16:creationId xmlns:a16="http://schemas.microsoft.com/office/drawing/2014/main" id="{EE919E8F-3363-4CC1-AF5B-5DB86FDF55E9}"/>
              </a:ext>
            </a:extLst>
          </p:cNvPr>
          <p:cNvSpPr/>
          <p:nvPr/>
        </p:nvSpPr>
        <p:spPr bwMode="auto">
          <a:xfrm>
            <a:off x="6536870" y="5344709"/>
            <a:ext cx="1213384" cy="475790"/>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47" name="TextBox 46">
            <a:extLst>
              <a:ext uri="{FF2B5EF4-FFF2-40B4-BE49-F238E27FC236}">
                <a16:creationId xmlns:a16="http://schemas.microsoft.com/office/drawing/2014/main" id="{03DF3415-B5E6-4588-B758-8B0E78982CDA}"/>
              </a:ext>
            </a:extLst>
          </p:cNvPr>
          <p:cNvSpPr txBox="1"/>
          <p:nvPr/>
        </p:nvSpPr>
        <p:spPr>
          <a:xfrm>
            <a:off x="2753013" y="3836584"/>
            <a:ext cx="2457280" cy="738664"/>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The port for “Sum” can be any of these interface types</a:t>
            </a:r>
          </a:p>
        </p:txBody>
      </p:sp>
      <p:grpSp>
        <p:nvGrpSpPr>
          <p:cNvPr id="53" name="Group 45">
            <a:extLst>
              <a:ext uri="{FF2B5EF4-FFF2-40B4-BE49-F238E27FC236}">
                <a16:creationId xmlns:a16="http://schemas.microsoft.com/office/drawing/2014/main" id="{9385EAAA-20C1-4E8E-8995-7696E159DF6D}"/>
              </a:ext>
            </a:extLst>
          </p:cNvPr>
          <p:cNvGrpSpPr/>
          <p:nvPr/>
        </p:nvGrpSpPr>
        <p:grpSpPr>
          <a:xfrm>
            <a:off x="5216367" y="4261566"/>
            <a:ext cx="1311626" cy="1312320"/>
            <a:chOff x="3907569" y="4018451"/>
            <a:chExt cx="983981" cy="1099028"/>
          </a:xfrm>
        </p:grpSpPr>
        <p:cxnSp>
          <p:nvCxnSpPr>
            <p:cNvPr id="54" name="Curved Connector 11">
              <a:extLst>
                <a:ext uri="{FF2B5EF4-FFF2-40B4-BE49-F238E27FC236}">
                  <a16:creationId xmlns:a16="http://schemas.microsoft.com/office/drawing/2014/main" id="{7C80AC0A-6912-4DE2-8019-2505414EC96D}"/>
                </a:ext>
              </a:extLst>
            </p:cNvPr>
            <p:cNvCxnSpPr>
              <a:stCxn id="47" idx="3"/>
            </p:cNvCxnSpPr>
            <p:nvPr/>
          </p:nvCxnSpPr>
          <p:spPr>
            <a:xfrm>
              <a:off x="3907570" y="4018451"/>
              <a:ext cx="983980" cy="100497"/>
            </a:xfrm>
            <a:prstGeom prst="curvedConnector3">
              <a:avLst>
                <a:gd name="adj1" fmla="val 50000"/>
              </a:avLst>
            </a:prstGeom>
            <a:noFill/>
            <a:ln w="25400" cap="flat" cmpd="sng" algn="ctr">
              <a:solidFill>
                <a:srgbClr val="002060"/>
              </a:solidFill>
              <a:prstDash val="solid"/>
              <a:tailEnd type="arrow"/>
            </a:ln>
            <a:effectLst>
              <a:outerShdw blurRad="40000" dist="20000" dir="5400000" rotWithShape="0">
                <a:srgbClr val="000000">
                  <a:alpha val="38000"/>
                </a:srgbClr>
              </a:outerShdw>
            </a:effectLst>
          </p:spPr>
        </p:cxnSp>
        <p:cxnSp>
          <p:nvCxnSpPr>
            <p:cNvPr id="55" name="Curved Connector 11">
              <a:extLst>
                <a:ext uri="{FF2B5EF4-FFF2-40B4-BE49-F238E27FC236}">
                  <a16:creationId xmlns:a16="http://schemas.microsoft.com/office/drawing/2014/main" id="{60C3497D-E4A4-4A3D-A407-9286101A9112}"/>
                </a:ext>
              </a:extLst>
            </p:cNvPr>
            <p:cNvCxnSpPr>
              <a:stCxn id="47" idx="3"/>
            </p:cNvCxnSpPr>
            <p:nvPr/>
          </p:nvCxnSpPr>
          <p:spPr>
            <a:xfrm>
              <a:off x="3907569" y="4018451"/>
              <a:ext cx="983979" cy="1099028"/>
            </a:xfrm>
            <a:prstGeom prst="curvedConnector3">
              <a:avLst>
                <a:gd name="adj1" fmla="val 50000"/>
              </a:avLst>
            </a:prstGeom>
            <a:noFill/>
            <a:ln w="25400" cap="flat" cmpd="sng" algn="ctr">
              <a:solidFill>
                <a:srgbClr val="002060"/>
              </a:solidFill>
              <a:prstDash val="solid"/>
              <a:tailEnd type="arrow"/>
            </a:ln>
            <a:effectLst>
              <a:outerShdw blurRad="40000" dist="20000" dir="5400000" rotWithShape="0">
                <a:srgbClr val="000000">
                  <a:alpha val="38000"/>
                </a:srgbClr>
              </a:outerShdw>
            </a:effectLst>
          </p:spPr>
        </p:cxnSp>
      </p:grpSp>
      <p:sp>
        <p:nvSpPr>
          <p:cNvPr id="56" name="TextBox 55">
            <a:extLst>
              <a:ext uri="{FF2B5EF4-FFF2-40B4-BE49-F238E27FC236}">
                <a16:creationId xmlns:a16="http://schemas.microsoft.com/office/drawing/2014/main" id="{644F2DE4-57BA-4A3C-8ABC-2B7B15340471}"/>
              </a:ext>
            </a:extLst>
          </p:cNvPr>
          <p:cNvSpPr txBox="1"/>
          <p:nvPr/>
        </p:nvSpPr>
        <p:spPr>
          <a:xfrm>
            <a:off x="2753014" y="4590767"/>
            <a:ext cx="2457280" cy="738664"/>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The default for  port for “Sum” will be type ap_ovld</a:t>
            </a:r>
          </a:p>
        </p:txBody>
      </p:sp>
    </p:spTree>
    <p:extLst>
      <p:ext uri="{BB962C8B-B14F-4D97-AF65-F5344CB8AC3E}">
        <p14:creationId xmlns:p14="http://schemas.microsoft.com/office/powerpoint/2010/main" val="116266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up)">
                                      <p:cBhvr>
                                        <p:cTn id="19" dur="500"/>
                                        <p:tgtEl>
                                          <p:spTgt spid="30"/>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childTnLst>
                          </p:cTn>
                        </p:par>
                        <p:par>
                          <p:cTn id="24" fill="hold">
                            <p:stCondLst>
                              <p:cond delay="2000"/>
                            </p:stCondLst>
                            <p:childTnLst>
                              <p:par>
                                <p:cTn id="25" presetID="22" presetClass="entr" presetSubtype="2" fill="hold" grpId="0" nodeType="afterEffect">
                                  <p:stCondLst>
                                    <p:cond delay="1500"/>
                                  </p:stCondLst>
                                  <p:childTnLst>
                                    <p:set>
                                      <p:cBhvr>
                                        <p:cTn id="26" dur="1" fill="hold">
                                          <p:stCondLst>
                                            <p:cond delay="0"/>
                                          </p:stCondLst>
                                        </p:cTn>
                                        <p:tgtEl>
                                          <p:spTgt spid="35"/>
                                        </p:tgtEl>
                                        <p:attrNameLst>
                                          <p:attrName>style.visibility</p:attrName>
                                        </p:attrNameLst>
                                      </p:cBhvr>
                                      <p:to>
                                        <p:strVal val="visible"/>
                                      </p:to>
                                    </p:set>
                                    <p:animEffect transition="in" filter="wipe(right)">
                                      <p:cBhvr>
                                        <p:cTn id="27" dur="500"/>
                                        <p:tgtEl>
                                          <p:spTgt spid="3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par>
                          <p:cTn id="32" fill="hold">
                            <p:stCondLst>
                              <p:cond delay="4000"/>
                            </p:stCondLst>
                            <p:childTnLst>
                              <p:par>
                                <p:cTn id="33" presetID="1"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22" presetClass="entr" presetSubtype="8" fill="hold" nodeType="after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par>
                          <p:cTn id="39" fill="hold">
                            <p:stCondLst>
                              <p:cond delay="4500"/>
                            </p:stCondLst>
                            <p:childTnLst>
                              <p:par>
                                <p:cTn id="40" presetID="1" presetClass="entr" presetSubtype="0"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animBg="1"/>
      <p:bldP spid="35" grpId="0" animBg="1"/>
      <p:bldP spid="38" grpId="0" animBg="1"/>
      <p:bldP spid="40" grpId="0" animBg="1"/>
      <p:bldP spid="41" grpId="0" animBg="1"/>
      <p:bldP spid="47" grpId="0" animBg="1"/>
      <p:bldP spid="5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a:xfrm>
            <a:off x="565109" y="1228415"/>
            <a:ext cx="5789821" cy="4835843"/>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a:xfrm>
            <a:off x="579121" y="6325606"/>
            <a:ext cx="2650882" cy="365125"/>
          </a:xfrm>
        </p:spPr>
        <p:txBody>
          <a:bodyPr/>
          <a:lstStyle/>
          <a:p>
            <a:pPr>
              <a:defRPr/>
            </a:pPr>
            <a:r>
              <a:rPr lang="en-US" dirty="0"/>
              <a:t>IO Level Protocols 22- </a:t>
            </a:r>
            <a:fld id="{060BD193-E118-4B16-863C-C8C12C675E3E}" type="slidenum">
              <a:rPr lang="en-US" smtClean="0"/>
              <a:pPr>
                <a:defRPr/>
              </a:pPr>
              <a:t>37</a:t>
            </a:fld>
            <a:endParaRPr lang="en-US" dirty="0"/>
          </a:p>
        </p:txBody>
      </p:sp>
      <p:sp>
        <p:nvSpPr>
          <p:cNvPr id="38" name="Snip Same Side Corner Rectangle 37"/>
          <p:cNvSpPr/>
          <p:nvPr/>
        </p:nvSpPr>
        <p:spPr>
          <a:xfrm rot="16200000">
            <a:off x="4006005" y="3689576"/>
            <a:ext cx="482248"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52" name="Snip Same Side Corner Rectangle 51"/>
          <p:cNvSpPr/>
          <p:nvPr/>
        </p:nvSpPr>
        <p:spPr>
          <a:xfrm rot="16200000">
            <a:off x="15605538" y="5426198"/>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dirty="0">
              <a:solidFill>
                <a:srgbClr val="000000"/>
              </a:solidFill>
            </a:endParaRPr>
          </a:p>
        </p:txBody>
      </p:sp>
      <p:sp>
        <p:nvSpPr>
          <p:cNvPr id="54" name="TextBox 53"/>
          <p:cNvSpPr txBox="1"/>
          <p:nvPr/>
        </p:nvSpPr>
        <p:spPr>
          <a:xfrm>
            <a:off x="14625693" y="6373777"/>
            <a:ext cx="1515866" cy="276999"/>
          </a:xfrm>
          <a:prstGeom prst="rect">
            <a:avLst/>
          </a:prstGeom>
          <a:noFill/>
        </p:spPr>
        <p:txBody>
          <a:bodyPr wrap="square" rtlCol="0">
            <a:spAutoFit/>
          </a:bodyPr>
          <a:lstStyle/>
          <a:p>
            <a:r>
              <a:rPr lang="en-US" sz="1200" b="1" dirty="0">
                <a:solidFill>
                  <a:srgbClr val="000000"/>
                </a:solidFill>
                <a:latin typeface="Arial"/>
              </a:rPr>
              <a:t>Bus </a:t>
            </a:r>
            <a:r>
              <a:rPr lang="en-US" sz="1200" b="1" dirty="0">
                <a:solidFill>
                  <a:srgbClr val="000000"/>
                </a:solidFill>
              </a:rPr>
              <a:t>protocols</a:t>
            </a:r>
            <a:endParaRPr lang="en-US" sz="1200" b="1" dirty="0">
              <a:solidFill>
                <a:srgbClr val="000000"/>
              </a:solidFill>
              <a:latin typeface="Arial"/>
            </a:endParaRP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r>
              <a:rPr lang="en-US" sz="1050" dirty="0">
                <a:solidFill>
                  <a:srgbClr val="000000"/>
                </a:solidFill>
              </a:rPr>
              <a:t>Block level protocols can be applied to the return port - but the port can be omitted and just the function name specified</a:t>
            </a:r>
          </a:p>
        </p:txBody>
      </p:sp>
      <p:pic>
        <p:nvPicPr>
          <p:cNvPr id="21" name="Picture 20"/>
          <p:cNvPicPr>
            <a:picLocks noChangeAspect="1"/>
          </p:cNvPicPr>
          <p:nvPr/>
        </p:nvPicPr>
        <p:blipFill>
          <a:blip r:embed="rId3"/>
          <a:stretch>
            <a:fillRect/>
          </a:stretch>
        </p:blipFill>
        <p:spPr>
          <a:xfrm>
            <a:off x="12476328" y="1066525"/>
            <a:ext cx="5252405" cy="4934282"/>
          </a:xfrm>
          <a:prstGeom prst="rect">
            <a:avLst/>
          </a:prstGeom>
        </p:spPr>
      </p:pic>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12966939" y="110290"/>
            <a:ext cx="3362008" cy="351483"/>
          </a:xfrm>
          <a:prstGeom prst="rect">
            <a:avLst/>
          </a:prstGeom>
        </p:spPr>
      </p:pic>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5"/>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6"/>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255090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a:xfrm>
            <a:off x="565109" y="1228415"/>
            <a:ext cx="5789821" cy="4835843"/>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38</a:t>
            </a:fld>
            <a:endParaRPr lang="en-US" dirty="0">
              <a:solidFill>
                <a:srgbClr val="0C0C0C">
                  <a:tint val="75000"/>
                </a:srgbClr>
              </a:solidFill>
              <a:latin typeface="Arial"/>
            </a:endParaRPr>
          </a:p>
        </p:txBody>
      </p:sp>
      <p:sp>
        <p:nvSpPr>
          <p:cNvPr id="38" name="Snip Same Side Corner Rectangle 37"/>
          <p:cNvSpPr/>
          <p:nvPr/>
        </p:nvSpPr>
        <p:spPr>
          <a:xfrm rot="16200000">
            <a:off x="4006005" y="3689576"/>
            <a:ext cx="482248"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pPr defTabSz="914400"/>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pPr defTabSz="914400"/>
            <a:r>
              <a:rPr lang="en-US" sz="1000" b="1" dirty="0">
                <a:solidFill>
                  <a:srgbClr val="000000"/>
                </a:solidFill>
                <a:latin typeface="Arial"/>
              </a:rPr>
              <a:t>Wire handshake </a:t>
            </a:r>
          </a:p>
          <a:p>
            <a:pPr defTabSz="914400"/>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pPr defTabSz="914400"/>
            <a:r>
              <a:rPr lang="en-US" sz="1000" b="1" dirty="0">
                <a:solidFill>
                  <a:srgbClr val="000000"/>
                </a:solidFill>
                <a:latin typeface="Arial"/>
              </a:rPr>
              <a:t>Memory protocols </a:t>
            </a:r>
          </a:p>
          <a:p>
            <a:pPr defTabSz="914400"/>
            <a:r>
              <a:rPr lang="en-US" sz="1000" b="1" dirty="0">
                <a:solidFill>
                  <a:srgbClr val="000000"/>
                </a:solidFill>
                <a:latin typeface="Arial"/>
              </a:rPr>
              <a:t>                    : RAM</a:t>
            </a:r>
          </a:p>
          <a:p>
            <a:pPr defTabSz="914400"/>
            <a:r>
              <a:rPr lang="en-US" sz="1000" b="1" dirty="0">
                <a:solidFill>
                  <a:srgbClr val="000000"/>
                </a:solidFill>
                <a:latin typeface="Arial"/>
              </a:rPr>
              <a:t>                    : FIFO</a:t>
            </a:r>
          </a:p>
        </p:txBody>
      </p:sp>
      <p:sp>
        <p:nvSpPr>
          <p:cNvPr id="52" name="Snip Same Side Corner Rectangle 51"/>
          <p:cNvSpPr/>
          <p:nvPr/>
        </p:nvSpPr>
        <p:spPr>
          <a:xfrm rot="16200000">
            <a:off x="15605538" y="5426198"/>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14625693" y="6373777"/>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sz="1200" dirty="0">
              <a:solidFill>
                <a:srgbClr val="000000"/>
              </a:solidFill>
              <a:latin typeface="Aria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pPr defTabSz="914400"/>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pic>
        <p:nvPicPr>
          <p:cNvPr id="21" name="Picture 20"/>
          <p:cNvPicPr>
            <a:picLocks noChangeAspect="1"/>
          </p:cNvPicPr>
          <p:nvPr/>
        </p:nvPicPr>
        <p:blipFill>
          <a:blip r:embed="rId3"/>
          <a:stretch>
            <a:fillRect/>
          </a:stretch>
        </p:blipFill>
        <p:spPr>
          <a:xfrm>
            <a:off x="12476328" y="1066525"/>
            <a:ext cx="5252405" cy="4934282"/>
          </a:xfrm>
          <a:prstGeom prst="rect">
            <a:avLst/>
          </a:prstGeom>
        </p:spPr>
      </p:pic>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sz="1200" dirty="0">
              <a:solidFill>
                <a:srgbClr val="000000"/>
              </a:solidFill>
              <a:latin typeface="Aria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pPr defTabSz="914400"/>
            <a:r>
              <a:rPr lang="en-US" sz="10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12966939" y="110290"/>
            <a:ext cx="3362008" cy="351483"/>
          </a:xfrm>
          <a:prstGeom prst="rect">
            <a:avLst/>
          </a:prstGeom>
        </p:spPr>
      </p:pic>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5"/>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6"/>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883524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IO Protocols</a:t>
            </a:r>
          </a:p>
        </p:txBody>
      </p:sp>
      <p:sp>
        <p:nvSpPr>
          <p:cNvPr id="4" name="Slide Number Placeholder 3"/>
          <p:cNvSpPr>
            <a:spLocks noGrp="1"/>
          </p:cNvSpPr>
          <p:nvPr>
            <p:ph type="sldNum" sz="quarter" idx="10"/>
          </p:nvPr>
        </p:nvSpPr>
        <p:spPr>
          <a:xfrm>
            <a:off x="579121" y="6325606"/>
            <a:ext cx="3190312" cy="365125"/>
          </a:xfrm>
        </p:spPr>
        <p:txBody>
          <a:bodyPr/>
          <a:lstStyle/>
          <a:p>
            <a:pPr>
              <a:defRPr/>
            </a:pPr>
            <a:r>
              <a:rPr lang="en-US" dirty="0"/>
              <a:t>IO Level Protocols 22- </a:t>
            </a:r>
            <a:fld id="{060BD193-E118-4B16-863C-C8C12C675E3E}" type="slidenum">
              <a:rPr lang="en-US" smtClean="0"/>
              <a:pPr>
                <a:defRPr/>
              </a:pPr>
              <a:t>39</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sz="2000" dirty="0"/>
              <a:t>The default port protocols</a:t>
            </a:r>
          </a:p>
          <a:p>
            <a:pPr lvl="1"/>
            <a:r>
              <a:rPr lang="en-US" sz="1800" dirty="0"/>
              <a:t>Inputs: ap_none</a:t>
            </a:r>
          </a:p>
          <a:p>
            <a:pPr lvl="1"/>
            <a:r>
              <a:rPr lang="en-US" sz="1800" dirty="0"/>
              <a:t>Outputs: ap_vld</a:t>
            </a:r>
          </a:p>
          <a:p>
            <a:pPr lvl="1"/>
            <a:r>
              <a:rPr lang="en-US" sz="1800" dirty="0"/>
              <a:t>Inout: ap_ovld</a:t>
            </a:r>
          </a:p>
          <a:p>
            <a:pPr lvl="2"/>
            <a:r>
              <a:rPr lang="en-US" sz="1400" dirty="0"/>
              <a:t>In port gets ap_none</a:t>
            </a:r>
          </a:p>
          <a:p>
            <a:pPr lvl="2"/>
            <a:r>
              <a:rPr lang="en-US" sz="1400" dirty="0"/>
              <a:t>Out port gets ap_vld</a:t>
            </a:r>
          </a:p>
          <a:p>
            <a:pPr lvl="1"/>
            <a:r>
              <a:rPr lang="en-US" sz="1800" dirty="0"/>
              <a:t>Arrays: ap_memory</a:t>
            </a:r>
          </a:p>
          <a:p>
            <a:pPr lvl="1"/>
            <a:r>
              <a:rPr lang="en-US" sz="1800" dirty="0"/>
              <a:t>All shown as the default (D) on previous slide</a:t>
            </a:r>
          </a:p>
          <a:p>
            <a:r>
              <a:rPr lang="en-US" sz="2000" dirty="0"/>
              <a:t>Result of the default protocols</a:t>
            </a:r>
          </a:p>
          <a:p>
            <a:pPr lvl="1"/>
            <a:r>
              <a:rPr lang="en-US" sz="1800" dirty="0"/>
              <a:t>No protocol for input ports</a:t>
            </a:r>
          </a:p>
          <a:p>
            <a:pPr lvl="2"/>
            <a:r>
              <a:rPr lang="en-US" sz="1400" dirty="0"/>
              <a:t>They should be held stable for the entire transaction</a:t>
            </a:r>
          </a:p>
          <a:p>
            <a:pPr lvl="2"/>
            <a:r>
              <a:rPr lang="en-US" sz="1400" dirty="0"/>
              <a:t>There is no way to know when the input will be read</a:t>
            </a:r>
          </a:p>
          <a:p>
            <a:pPr lvl="1"/>
            <a:r>
              <a:rPr lang="en-US" sz="1800" dirty="0"/>
              <a:t>Output writes have an accompanying output valid signal which can be used to validate them</a:t>
            </a:r>
          </a:p>
          <a:p>
            <a:pPr lvl="1"/>
            <a:r>
              <a:rPr lang="en-US" sz="1800" dirty="0"/>
              <a:t>Arrays will default to RAM interfaces (2-port RAM is the default RAM)</a:t>
            </a:r>
          </a:p>
          <a:p>
            <a:pPr lvl="1">
              <a:buNone/>
            </a:pPr>
            <a:endParaRPr lang="en-US" sz="1800" dirty="0"/>
          </a:p>
        </p:txBody>
      </p:sp>
      <p:sp>
        <p:nvSpPr>
          <p:cNvPr id="7" name="TextBox 6"/>
          <p:cNvSpPr txBox="1"/>
          <p:nvPr/>
        </p:nvSpPr>
        <p:spPr>
          <a:xfrm>
            <a:off x="5991455" y="1906408"/>
            <a:ext cx="5170526"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 </a:t>
            </a:r>
            <a:r>
              <a:rPr lang="en-US" altLang="zh-CN" sz="1200" b="1" dirty="0"/>
              <a:t>VITIS</a:t>
            </a:r>
            <a:r>
              <a:rPr lang="en-US" sz="1200" b="1" dirty="0"/>
              <a:t> HLS shell/console always shows the results of interface synthesis</a:t>
            </a:r>
          </a:p>
        </p:txBody>
      </p:sp>
      <p:pic>
        <p:nvPicPr>
          <p:cNvPr id="5" name="Picture 4">
            <a:extLst>
              <a:ext uri="{FF2B5EF4-FFF2-40B4-BE49-F238E27FC236}">
                <a16:creationId xmlns:a16="http://schemas.microsoft.com/office/drawing/2014/main" id="{5D1F4AC9-5B94-413B-B4F3-B28F2B78A2E7}"/>
              </a:ext>
            </a:extLst>
          </p:cNvPr>
          <p:cNvPicPr>
            <a:picLocks noChangeAspect="1"/>
          </p:cNvPicPr>
          <p:nvPr/>
        </p:nvPicPr>
        <p:blipFill>
          <a:blip r:embed="rId2"/>
          <a:stretch>
            <a:fillRect/>
          </a:stretch>
        </p:blipFill>
        <p:spPr>
          <a:xfrm>
            <a:off x="5804189" y="2466317"/>
            <a:ext cx="5238750" cy="962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DAC7-C4E7-4877-8A94-8861631EEA33}"/>
              </a:ext>
            </a:extLst>
          </p:cNvPr>
          <p:cNvSpPr>
            <a:spLocks noGrp="1"/>
          </p:cNvSpPr>
          <p:nvPr>
            <p:ph type="title"/>
          </p:nvPr>
        </p:nvSpPr>
        <p:spPr/>
        <p:txBody>
          <a:bodyPr/>
          <a:lstStyle/>
          <a:p>
            <a:r>
              <a:rPr lang="en-US" altLang="zh-CN" dirty="0"/>
              <a:t>Outline</a:t>
            </a:r>
            <a:endParaRPr lang="zh-CN" altLang="en-US" dirty="0"/>
          </a:p>
        </p:txBody>
      </p:sp>
      <p:sp>
        <p:nvSpPr>
          <p:cNvPr id="3" name="Content Placeholder 2">
            <a:extLst>
              <a:ext uri="{FF2B5EF4-FFF2-40B4-BE49-F238E27FC236}">
                <a16:creationId xmlns:a16="http://schemas.microsoft.com/office/drawing/2014/main" id="{5E3C8DC0-A47D-444B-83A8-AC2C24AADA12}"/>
              </a:ext>
            </a:extLst>
          </p:cNvPr>
          <p:cNvSpPr>
            <a:spLocks noGrp="1"/>
          </p:cNvSpPr>
          <p:nvPr>
            <p:ph idx="1"/>
          </p:nvPr>
        </p:nvSpPr>
        <p:spPr/>
        <p:txBody>
          <a:bodyPr/>
          <a:lstStyle/>
          <a:p>
            <a:r>
              <a:rPr lang="en-US" altLang="zh-CN" i="1" dirty="0"/>
              <a:t>Introduction</a:t>
            </a:r>
          </a:p>
          <a:p>
            <a:r>
              <a:rPr lang="en-US" altLang="zh-CN" dirty="0"/>
              <a:t>Block Level Protocols</a:t>
            </a:r>
          </a:p>
          <a:p>
            <a:r>
              <a:rPr lang="en-US" altLang="zh-CN" dirty="0"/>
              <a:t>Port Level Protocols</a:t>
            </a:r>
          </a:p>
          <a:p>
            <a:r>
              <a:rPr lang="en-US" altLang="zh-CN" dirty="0"/>
              <a:t>Summary</a:t>
            </a:r>
            <a:endParaRPr lang="zh-CN" altLang="en-US" dirty="0"/>
          </a:p>
        </p:txBody>
      </p:sp>
    </p:spTree>
    <p:extLst>
      <p:ext uri="{BB962C8B-B14F-4D97-AF65-F5344CB8AC3E}">
        <p14:creationId xmlns:p14="http://schemas.microsoft.com/office/powerpoint/2010/main" val="29305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IO Protocols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40</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The default port protocols</a:t>
            </a:r>
          </a:p>
          <a:p>
            <a:pPr lvl="1"/>
            <a:r>
              <a:rPr lang="en-US" dirty="0"/>
              <a:t>Inputs: ap_none</a:t>
            </a:r>
          </a:p>
          <a:p>
            <a:pPr lvl="1"/>
            <a:r>
              <a:rPr lang="en-US" dirty="0"/>
              <a:t>Outputs: ap_vld</a:t>
            </a:r>
          </a:p>
          <a:p>
            <a:pPr lvl="1"/>
            <a:r>
              <a:rPr lang="en-US" dirty="0"/>
              <a:t>Inout: ap_ovld</a:t>
            </a:r>
          </a:p>
          <a:p>
            <a:pPr lvl="2"/>
            <a:r>
              <a:rPr lang="en-US" dirty="0"/>
              <a:t>In port gets ap_none</a:t>
            </a:r>
          </a:p>
          <a:p>
            <a:pPr lvl="2"/>
            <a:r>
              <a:rPr lang="en-US" dirty="0"/>
              <a:t>Out port gets ap_vld</a:t>
            </a:r>
          </a:p>
          <a:p>
            <a:pPr lvl="1"/>
            <a:r>
              <a:rPr lang="en-US" dirty="0"/>
              <a:t>Arrays: ap_memory</a:t>
            </a:r>
          </a:p>
          <a:p>
            <a:pPr lvl="1"/>
            <a:r>
              <a:rPr lang="en-US" dirty="0"/>
              <a:t>All shown as the default (D) on previous slide</a:t>
            </a:r>
          </a:p>
          <a:p>
            <a:r>
              <a:rPr lang="en-US" dirty="0"/>
              <a:t>Result of the default protocols</a:t>
            </a:r>
          </a:p>
          <a:p>
            <a:pPr lvl="1"/>
            <a:r>
              <a:rPr lang="en-US" dirty="0"/>
              <a:t>No protocol for input ports</a:t>
            </a:r>
          </a:p>
          <a:p>
            <a:pPr lvl="2"/>
            <a:r>
              <a:rPr lang="en-US" dirty="0"/>
              <a:t>They should be held stable for the entire transaction</a:t>
            </a:r>
          </a:p>
          <a:p>
            <a:pPr lvl="2"/>
            <a:r>
              <a:rPr lang="en-US" dirty="0"/>
              <a:t>There is no way to know when the input will be read</a:t>
            </a:r>
          </a:p>
          <a:p>
            <a:pPr lvl="1"/>
            <a:r>
              <a:rPr lang="en-US" dirty="0"/>
              <a:t>Output writes have an accompanying output valid signal which can be used to validate them</a:t>
            </a:r>
          </a:p>
          <a:p>
            <a:pPr lvl="1"/>
            <a:r>
              <a:rPr lang="en-US" dirty="0"/>
              <a:t>Arrays will default to RAM interfaces (2-port RAM is the default RAM)</a:t>
            </a:r>
          </a:p>
          <a:p>
            <a:pPr lvl="1">
              <a:buNone/>
            </a:pPr>
            <a:endParaRPr lang="en-US" dirty="0"/>
          </a:p>
        </p:txBody>
      </p:sp>
      <p:sp>
        <p:nvSpPr>
          <p:cNvPr id="7" name="TextBox 6"/>
          <p:cNvSpPr txBox="1"/>
          <p:nvPr/>
        </p:nvSpPr>
        <p:spPr>
          <a:xfrm>
            <a:off x="5991455" y="1906408"/>
            <a:ext cx="5170526" cy="461665"/>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defTabSz="914400"/>
            <a:r>
              <a:rPr lang="en-US" sz="1200" b="1" dirty="0">
                <a:solidFill>
                  <a:srgbClr val="0C0C0C"/>
                </a:solidFill>
                <a:latin typeface="Arial"/>
              </a:rPr>
              <a:t>The </a:t>
            </a:r>
            <a:r>
              <a:rPr lang="en-US" altLang="zh-CN" sz="1200" b="1" dirty="0">
                <a:solidFill>
                  <a:srgbClr val="FF0000"/>
                </a:solidFill>
                <a:latin typeface="Arial"/>
              </a:rPr>
              <a:t>VITIS</a:t>
            </a:r>
            <a:r>
              <a:rPr lang="en-US" sz="1200" b="1" dirty="0">
                <a:solidFill>
                  <a:srgbClr val="0C0C0C"/>
                </a:solidFill>
                <a:latin typeface="Arial"/>
              </a:rPr>
              <a:t> HLS shell/console always shows the results of interface synthesis</a:t>
            </a:r>
          </a:p>
        </p:txBody>
      </p:sp>
      <p:sp>
        <p:nvSpPr>
          <p:cNvPr id="9"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40</a:t>
            </a:fld>
            <a:endParaRPr lang="en-US" sz="1000" dirty="0">
              <a:solidFill>
                <a:srgbClr val="FFFFFF"/>
              </a:solidFill>
              <a:latin typeface="Arial" charset="0"/>
              <a:ea typeface="ＭＳ Ｐゴシック" pitchFamily="34" charset="-128"/>
              <a:cs typeface="Arial"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9212" y="2653632"/>
            <a:ext cx="6588346" cy="58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5D1F4AC9-5B94-413B-B4F3-B28F2B78A2E7}"/>
              </a:ext>
            </a:extLst>
          </p:cNvPr>
          <p:cNvPicPr>
            <a:picLocks noChangeAspect="1"/>
          </p:cNvPicPr>
          <p:nvPr/>
        </p:nvPicPr>
        <p:blipFill>
          <a:blip r:embed="rId3"/>
          <a:stretch>
            <a:fillRect/>
          </a:stretch>
        </p:blipFill>
        <p:spPr>
          <a:xfrm>
            <a:off x="5804189" y="2466317"/>
            <a:ext cx="5238750" cy="96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IO Protocols</a:t>
            </a:r>
          </a:p>
        </p:txBody>
      </p:sp>
      <p:sp>
        <p:nvSpPr>
          <p:cNvPr id="3" name="Content Placeholder 2"/>
          <p:cNvSpPr>
            <a:spLocks noGrp="1"/>
          </p:cNvSpPr>
          <p:nvPr>
            <p:ph sz="half" idx="1"/>
          </p:nvPr>
        </p:nvSpPr>
        <p:spPr/>
        <p:txBody>
          <a:bodyPr/>
          <a:lstStyle/>
          <a:p>
            <a:r>
              <a:rPr lang="en-US" dirty="0"/>
              <a:t>Select the port in the Directives pane to specify a protocol</a:t>
            </a:r>
          </a:p>
          <a:p>
            <a:pPr lvl="1"/>
            <a:r>
              <a:rPr lang="en-US" dirty="0"/>
              <a:t>Select the port</a:t>
            </a:r>
          </a:p>
          <a:p>
            <a:pPr lvl="1"/>
            <a:r>
              <a:rPr lang="en-US" dirty="0"/>
              <a:t>Right-click and choose Interface</a:t>
            </a:r>
          </a:p>
          <a:p>
            <a:pPr lvl="1"/>
            <a:r>
              <a:rPr lang="en-US" dirty="0"/>
              <a:t>Select the protocol from the drop-down menu</a:t>
            </a:r>
          </a:p>
          <a:p>
            <a:pPr lvl="1"/>
            <a:endParaRPr lang="en-US" dirty="0"/>
          </a:p>
          <a:p>
            <a:r>
              <a:rPr lang="en-US" dirty="0"/>
              <a:t>Or apply using Tcl or Pragma</a:t>
            </a:r>
          </a:p>
          <a:p>
            <a:pPr>
              <a:buNone/>
            </a:pPr>
            <a:endParaRPr lang="en-US" dirty="0"/>
          </a:p>
        </p:txBody>
      </p:sp>
      <p:sp>
        <p:nvSpPr>
          <p:cNvPr id="4" name="Slide Number Placeholder 3"/>
          <p:cNvSpPr>
            <a:spLocks noGrp="1"/>
          </p:cNvSpPr>
          <p:nvPr>
            <p:ph type="sldNum" sz="quarter" idx="10"/>
          </p:nvPr>
        </p:nvSpPr>
        <p:spPr>
          <a:xfrm>
            <a:off x="579121" y="6325606"/>
            <a:ext cx="2867970" cy="365125"/>
          </a:xfrm>
        </p:spPr>
        <p:txBody>
          <a:bodyPr/>
          <a:lstStyle/>
          <a:p>
            <a:pPr>
              <a:defRPr/>
            </a:pPr>
            <a:r>
              <a:rPr lang="en-US" dirty="0"/>
              <a:t>IO Level Protocols 22- </a:t>
            </a:r>
            <a:fld id="{060BD193-E118-4B16-863C-C8C12C675E3E}" type="slidenum">
              <a:rPr lang="en-US" smtClean="0"/>
              <a:pPr>
                <a:defRPr/>
              </a:pPr>
              <a:t>41</a:t>
            </a:fld>
            <a:endParaRPr lang="en-US" dirty="0"/>
          </a:p>
        </p:txBody>
      </p:sp>
      <p:pic>
        <p:nvPicPr>
          <p:cNvPr id="6" name="Picture 5">
            <a:extLst>
              <a:ext uri="{FF2B5EF4-FFF2-40B4-BE49-F238E27FC236}">
                <a16:creationId xmlns:a16="http://schemas.microsoft.com/office/drawing/2014/main" id="{E3193480-3A05-4E01-BF6E-7608AC3F39AA}"/>
              </a:ext>
            </a:extLst>
          </p:cNvPr>
          <p:cNvPicPr>
            <a:picLocks noChangeAspect="1"/>
          </p:cNvPicPr>
          <p:nvPr/>
        </p:nvPicPr>
        <p:blipFill>
          <a:blip r:embed="rId2"/>
          <a:stretch>
            <a:fillRect/>
          </a:stretch>
        </p:blipFill>
        <p:spPr>
          <a:xfrm>
            <a:off x="6388534" y="1235666"/>
            <a:ext cx="4116891" cy="475742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IO Protocols</a:t>
            </a:r>
          </a:p>
        </p:txBody>
      </p:sp>
      <p:sp>
        <p:nvSpPr>
          <p:cNvPr id="3" name="Content Placeholder 2"/>
          <p:cNvSpPr>
            <a:spLocks noGrp="1"/>
          </p:cNvSpPr>
          <p:nvPr>
            <p:ph sz="half" idx="1"/>
          </p:nvPr>
        </p:nvSpPr>
        <p:spPr/>
        <p:txBody>
          <a:bodyPr/>
          <a:lstStyle/>
          <a:p>
            <a:r>
              <a:rPr lang="en-US" dirty="0"/>
              <a:t>Select the port in the Directives pane to specify a protocol</a:t>
            </a:r>
          </a:p>
          <a:p>
            <a:pPr lvl="1"/>
            <a:r>
              <a:rPr lang="en-US" dirty="0"/>
              <a:t>Select the port</a:t>
            </a:r>
          </a:p>
          <a:p>
            <a:pPr lvl="1"/>
            <a:r>
              <a:rPr lang="en-US" dirty="0"/>
              <a:t>Right-click and choose Interface</a:t>
            </a:r>
          </a:p>
          <a:p>
            <a:pPr lvl="1"/>
            <a:r>
              <a:rPr lang="en-US" dirty="0"/>
              <a:t>Select the protocol from the drop-down menu</a:t>
            </a:r>
          </a:p>
          <a:p>
            <a:pPr lvl="1"/>
            <a:endParaRPr lang="en-US" dirty="0"/>
          </a:p>
          <a:p>
            <a:r>
              <a:rPr lang="en-US" dirty="0"/>
              <a:t>Or apply using Tcl or Pragma</a:t>
            </a:r>
          </a:p>
          <a:p>
            <a:pPr>
              <a:buNone/>
            </a:pPr>
            <a:endParaRPr lang="en-US" dirty="0"/>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42</a:t>
            </a:fld>
            <a:endParaRPr lang="en-US" dirty="0">
              <a:solidFill>
                <a:srgbClr val="0C0C0C">
                  <a:tint val="75000"/>
                </a:srgbClr>
              </a:solidFill>
              <a:latin typeface="Arial"/>
            </a:endParaRPr>
          </a:p>
        </p:txBody>
      </p:sp>
      <p:pic>
        <p:nvPicPr>
          <p:cNvPr id="5" name="Picture 4">
            <a:extLst>
              <a:ext uri="{FF2B5EF4-FFF2-40B4-BE49-F238E27FC236}">
                <a16:creationId xmlns:a16="http://schemas.microsoft.com/office/drawing/2014/main" id="{D9FA00C1-A8DD-4A7F-A2B2-6F38222E88A1}"/>
              </a:ext>
            </a:extLst>
          </p:cNvPr>
          <p:cNvPicPr>
            <a:picLocks noChangeAspect="1"/>
          </p:cNvPicPr>
          <p:nvPr/>
        </p:nvPicPr>
        <p:blipFill>
          <a:blip r:embed="rId2"/>
          <a:stretch>
            <a:fillRect/>
          </a:stretch>
        </p:blipFill>
        <p:spPr>
          <a:xfrm>
            <a:off x="12407291" y="1636983"/>
            <a:ext cx="4873939" cy="3028187"/>
          </a:xfrm>
          <a:prstGeom prst="rect">
            <a:avLst/>
          </a:prstGeom>
        </p:spPr>
      </p:pic>
      <p:pic>
        <p:nvPicPr>
          <p:cNvPr id="6" name="Picture 5">
            <a:extLst>
              <a:ext uri="{FF2B5EF4-FFF2-40B4-BE49-F238E27FC236}">
                <a16:creationId xmlns:a16="http://schemas.microsoft.com/office/drawing/2014/main" id="{E3193480-3A05-4E01-BF6E-7608AC3F39AA}"/>
              </a:ext>
            </a:extLst>
          </p:cNvPr>
          <p:cNvPicPr>
            <a:picLocks noChangeAspect="1"/>
          </p:cNvPicPr>
          <p:nvPr/>
        </p:nvPicPr>
        <p:blipFill>
          <a:blip r:embed="rId3"/>
          <a:stretch>
            <a:fillRect/>
          </a:stretch>
        </p:blipFill>
        <p:spPr>
          <a:xfrm>
            <a:off x="6388534" y="1235666"/>
            <a:ext cx="4116891" cy="475742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a:xfrm>
            <a:off x="565109" y="1228415"/>
            <a:ext cx="5789821" cy="4835843"/>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a:xfrm>
            <a:off x="579121" y="6325606"/>
            <a:ext cx="3111136" cy="365125"/>
          </a:xfrm>
        </p:spPr>
        <p:txBody>
          <a:bodyPr/>
          <a:lstStyle/>
          <a:p>
            <a:pPr>
              <a:defRPr/>
            </a:pPr>
            <a:r>
              <a:rPr lang="en-US" dirty="0"/>
              <a:t>IO Level Protocols 22- </a:t>
            </a:r>
            <a:fld id="{060BD193-E118-4B16-863C-C8C12C675E3E}" type="slidenum">
              <a:rPr lang="en-US" smtClean="0"/>
              <a:pPr>
                <a:defRPr/>
              </a:pPr>
              <a:t>43</a:t>
            </a:fld>
            <a:endParaRPr lang="en-US" dirty="0"/>
          </a:p>
        </p:txBody>
      </p:sp>
      <p:sp>
        <p:nvSpPr>
          <p:cNvPr id="38" name="Snip Same Side Corner Rectangle 37"/>
          <p:cNvSpPr/>
          <p:nvPr/>
        </p:nvSpPr>
        <p:spPr>
          <a:xfrm rot="16200000">
            <a:off x="4006005" y="3689576"/>
            <a:ext cx="482248" cy="1547010"/>
          </a:xfrm>
          <a:prstGeom prst="snip2SameRect">
            <a:avLst/>
          </a:prstGeom>
          <a:ln w="5715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r>
              <a:rPr lang="en-US" sz="1050" dirty="0">
                <a:solidFill>
                  <a:srgbClr val="000000"/>
                </a:solidFill>
              </a:rPr>
              <a:t>Block level protocols can be applied to the return port - but the port can be omitted and just the function name specified</a:t>
            </a:r>
          </a:p>
        </p:txBody>
      </p:sp>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3"/>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4"/>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318286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Interface Types</a:t>
            </a:r>
          </a:p>
        </p:txBody>
      </p:sp>
      <p:sp>
        <p:nvSpPr>
          <p:cNvPr id="57" name="Content Placeholder 2"/>
          <p:cNvSpPr>
            <a:spLocks noGrp="1"/>
          </p:cNvSpPr>
          <p:nvPr>
            <p:ph sz="half" idx="1"/>
          </p:nvPr>
        </p:nvSpPr>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44</a:t>
            </a:fld>
            <a:endParaRPr lang="en-US" dirty="0">
              <a:solidFill>
                <a:srgbClr val="0C0C0C">
                  <a:tint val="75000"/>
                </a:srgbClr>
              </a:solidFill>
              <a:latin typeface="Arial"/>
            </a:endParaRPr>
          </a:p>
        </p:txBody>
      </p:sp>
      <p:sp>
        <p:nvSpPr>
          <p:cNvPr id="38" name="Snip Same Side Corner Rectangle 37"/>
          <p:cNvSpPr/>
          <p:nvPr/>
        </p:nvSpPr>
        <p:spPr>
          <a:xfrm rot="16200000">
            <a:off x="5158668" y="2902836"/>
            <a:ext cx="542683" cy="2206616"/>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1" name="TextBox 40"/>
          <p:cNvSpPr txBox="1"/>
          <p:nvPr/>
        </p:nvSpPr>
        <p:spPr>
          <a:xfrm>
            <a:off x="4019502" y="3888782"/>
            <a:ext cx="2150120" cy="276999"/>
          </a:xfrm>
          <a:prstGeom prst="rect">
            <a:avLst/>
          </a:prstGeom>
          <a:noFill/>
        </p:spPr>
        <p:txBody>
          <a:bodyPr wrap="square" rtlCol="0">
            <a:spAutoFit/>
          </a:bodyPr>
          <a:lstStyle/>
          <a:p>
            <a:pPr defTabSz="914400"/>
            <a:r>
              <a:rPr lang="en-US" sz="1200" b="1" dirty="0">
                <a:solidFill>
                  <a:srgbClr val="000000"/>
                </a:solidFill>
                <a:latin typeface="Arial"/>
              </a:rPr>
              <a:t>No IO Protocol</a:t>
            </a:r>
          </a:p>
        </p:txBody>
      </p:sp>
      <p:sp>
        <p:nvSpPr>
          <p:cNvPr id="43" name="Snip Same Side Corner Rectangle 42"/>
          <p:cNvSpPr/>
          <p:nvPr/>
        </p:nvSpPr>
        <p:spPr>
          <a:xfrm rot="16200000">
            <a:off x="4932048" y="3672140"/>
            <a:ext cx="989939" cy="220063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5" name="TextBox 44"/>
          <p:cNvSpPr txBox="1"/>
          <p:nvPr/>
        </p:nvSpPr>
        <p:spPr>
          <a:xfrm>
            <a:off x="3994040" y="4612497"/>
            <a:ext cx="3020407" cy="276999"/>
          </a:xfrm>
          <a:prstGeom prst="rect">
            <a:avLst/>
          </a:prstGeom>
          <a:noFill/>
        </p:spPr>
        <p:txBody>
          <a:bodyPr wrap="square" rtlCol="0">
            <a:spAutoFit/>
          </a:bodyPr>
          <a:lstStyle/>
          <a:p>
            <a:pPr defTabSz="914400"/>
            <a:r>
              <a:rPr lang="en-US" sz="1200" b="1" dirty="0">
                <a:solidFill>
                  <a:srgbClr val="000000"/>
                </a:solidFill>
                <a:latin typeface="Arial"/>
              </a:rPr>
              <a:t>Wire handshake protocols</a:t>
            </a:r>
          </a:p>
        </p:txBody>
      </p:sp>
      <p:sp>
        <p:nvSpPr>
          <p:cNvPr id="46" name="Snip Same Side Corner Rectangle 45"/>
          <p:cNvSpPr/>
          <p:nvPr/>
        </p:nvSpPr>
        <p:spPr>
          <a:xfrm rot="16200000">
            <a:off x="5054429" y="4558027"/>
            <a:ext cx="800034" cy="225549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0" name="TextBox 49"/>
          <p:cNvSpPr txBox="1"/>
          <p:nvPr/>
        </p:nvSpPr>
        <p:spPr>
          <a:xfrm>
            <a:off x="4022654" y="5539143"/>
            <a:ext cx="2866825" cy="461665"/>
          </a:xfrm>
          <a:prstGeom prst="rect">
            <a:avLst/>
          </a:prstGeom>
          <a:noFill/>
        </p:spPr>
        <p:txBody>
          <a:bodyPr wrap="square" rtlCol="0">
            <a:spAutoFit/>
          </a:bodyPr>
          <a:lstStyle/>
          <a:p>
            <a:pPr defTabSz="914400"/>
            <a:r>
              <a:rPr lang="en-US" sz="1200" b="1" dirty="0">
                <a:solidFill>
                  <a:srgbClr val="000000"/>
                </a:solidFill>
                <a:latin typeface="Arial"/>
              </a:rPr>
              <a:t>Memory protocols : RAM</a:t>
            </a:r>
          </a:p>
          <a:p>
            <a:pPr defTabSz="914400"/>
            <a:r>
              <a:rPr lang="en-US" sz="1200" b="1" dirty="0">
                <a:solidFill>
                  <a:srgbClr val="000000"/>
                </a:solidFill>
                <a:latin typeface="Arial"/>
              </a:rPr>
              <a:t>	          : FIFO</a:t>
            </a:r>
          </a:p>
        </p:txBody>
      </p:sp>
      <p:sp>
        <p:nvSpPr>
          <p:cNvPr id="52" name="Snip Same Side Corner Rectangle 51"/>
          <p:cNvSpPr/>
          <p:nvPr/>
        </p:nvSpPr>
        <p:spPr>
          <a:xfrm rot="16200000">
            <a:off x="5284294" y="5156499"/>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4304449" y="6104078"/>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5059161" y="1460126"/>
            <a:ext cx="735716" cy="2200635"/>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56" name="TextBox 55"/>
          <p:cNvSpPr txBox="1"/>
          <p:nvPr/>
        </p:nvSpPr>
        <p:spPr>
          <a:xfrm>
            <a:off x="3956306" y="2391189"/>
            <a:ext cx="2710867" cy="276999"/>
          </a:xfrm>
          <a:prstGeom prst="rect">
            <a:avLst/>
          </a:prstGeom>
          <a:noFill/>
        </p:spPr>
        <p:txBody>
          <a:bodyPr wrap="square" rtlCol="0">
            <a:spAutoFit/>
          </a:bodyPr>
          <a:lstStyle/>
          <a:p>
            <a:pPr defTabSz="914400"/>
            <a:r>
              <a:rPr lang="en-US" sz="1200" b="1" dirty="0">
                <a:solidFill>
                  <a:srgbClr val="000000"/>
                </a:solidFill>
                <a:latin typeface="Arial"/>
              </a:rPr>
              <a:t>Block Level Protocol</a:t>
            </a:r>
          </a:p>
        </p:txBody>
      </p:sp>
      <p:sp>
        <p:nvSpPr>
          <p:cNvPr id="20" name="TextBox 19"/>
          <p:cNvSpPr txBox="1"/>
          <p:nvPr/>
        </p:nvSpPr>
        <p:spPr>
          <a:xfrm>
            <a:off x="976209" y="582555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sp>
        <p:nvSpPr>
          <p:cNvPr id="22" name="Slide Number Placeholder 4"/>
          <p:cNvSpPr txBox="1">
            <a:spLocks/>
          </p:cNvSpPr>
          <p:nvPr/>
        </p:nvSpPr>
        <p:spPr>
          <a:xfrm>
            <a:off x="577965" y="6204567"/>
            <a:ext cx="1117309" cy="244475"/>
          </a:xfrm>
          <a:prstGeom prst="rect">
            <a:avLst/>
          </a:prstGeom>
        </p:spPr>
        <p:txBody>
          <a:bodyPr/>
          <a:lstStyle/>
          <a:p>
            <a:pPr defTabSz="457200">
              <a:defRPr/>
            </a:pPr>
            <a:r>
              <a:rPr lang="en-US" sz="1000">
                <a:solidFill>
                  <a:srgbClr val="FFFFFF"/>
                </a:solidFill>
                <a:latin typeface="Arial"/>
                <a:ea typeface="ＭＳ Ｐゴシック" pitchFamily="34" charset="-128"/>
                <a:cs typeface="Arial" charset="0"/>
              </a:rPr>
              <a:t>22- </a:t>
            </a:r>
            <a:fld id="{0E88F696-905B-490D-9D4B-033243675593}" type="slidenum">
              <a:rPr lang="en-US" sz="1000">
                <a:solidFill>
                  <a:srgbClr val="FFFFFF"/>
                </a:solidFill>
                <a:latin typeface="Arial"/>
                <a:ea typeface="ＭＳ Ｐゴシック" pitchFamily="34" charset="-128"/>
                <a:cs typeface="Arial" charset="0"/>
              </a:rPr>
              <a:pPr defTabSz="457200">
                <a:defRPr/>
              </a:pPr>
              <a:t>44</a:t>
            </a:fld>
            <a:endParaRPr lang="en-US" sz="1000" dirty="0">
              <a:solidFill>
                <a:srgbClr val="FFFFFF"/>
              </a:solidFill>
              <a:latin typeface="Arial"/>
              <a:ea typeface="ＭＳ Ｐゴシック" pitchFamily="34" charset="-128"/>
              <a:cs typeface="Arial" charset="0"/>
            </a:endParaRPr>
          </a:p>
        </p:txBody>
      </p:sp>
      <p:pic>
        <p:nvPicPr>
          <p:cNvPr id="21" name="Picture 20"/>
          <p:cNvPicPr>
            <a:picLocks noChangeAspect="1"/>
          </p:cNvPicPr>
          <p:nvPr/>
        </p:nvPicPr>
        <p:blipFill>
          <a:blip r:embed="rId3"/>
          <a:stretch>
            <a:fillRect/>
          </a:stretch>
        </p:blipFill>
        <p:spPr>
          <a:xfrm>
            <a:off x="6528314" y="1455938"/>
            <a:ext cx="5252405" cy="4934282"/>
          </a:xfrm>
          <a:prstGeom prst="rect">
            <a:avLst/>
          </a:prstGeom>
        </p:spPr>
      </p:pic>
      <p:sp>
        <p:nvSpPr>
          <p:cNvPr id="24" name="Snip Same Side Corner Rectangle 23"/>
          <p:cNvSpPr/>
          <p:nvPr/>
        </p:nvSpPr>
        <p:spPr>
          <a:xfrm rot="16200000">
            <a:off x="5031886" y="2223116"/>
            <a:ext cx="806501" cy="221687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26" name="TextBox 25"/>
          <p:cNvSpPr txBox="1"/>
          <p:nvPr/>
        </p:nvSpPr>
        <p:spPr>
          <a:xfrm>
            <a:off x="4089048" y="3167900"/>
            <a:ext cx="2041087" cy="276999"/>
          </a:xfrm>
          <a:prstGeom prst="rect">
            <a:avLst/>
          </a:prstGeom>
          <a:noFill/>
        </p:spPr>
        <p:txBody>
          <a:bodyPr wrap="square" rtlCol="0">
            <a:spAutoFit/>
          </a:bodyPr>
          <a:lstStyle/>
          <a:p>
            <a:pPr defTabSz="914400"/>
            <a:r>
              <a:rPr lang="en-US" sz="12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964202" y="5451849"/>
            <a:ext cx="3362008" cy="351483"/>
          </a:xfrm>
          <a:prstGeom prst="rect">
            <a:avLst/>
          </a:prstGeom>
        </p:spPr>
      </p:pic>
      <p:sp>
        <p:nvSpPr>
          <p:cNvPr id="23" name="Snip Same Side Corner Rectangle 22"/>
          <p:cNvSpPr/>
          <p:nvPr/>
        </p:nvSpPr>
        <p:spPr>
          <a:xfrm rot="16200000">
            <a:off x="5171546" y="2901760"/>
            <a:ext cx="530394" cy="2221059"/>
          </a:xfrm>
          <a:prstGeom prst="snip2Same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srgbClr val="0C0C0C"/>
              </a:solidFill>
              <a:latin typeface="Arial"/>
            </a:endParaRPr>
          </a:p>
        </p:txBody>
      </p:sp>
    </p:spTree>
    <p:extLst>
      <p:ext uri="{BB962C8B-B14F-4D97-AF65-F5344CB8AC3E}">
        <p14:creationId xmlns:p14="http://schemas.microsoft.com/office/powerpoint/2010/main" val="1110300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IO Protocol</a:t>
            </a:r>
          </a:p>
        </p:txBody>
      </p:sp>
      <p:sp>
        <p:nvSpPr>
          <p:cNvPr id="4" name="Slide Number Placeholder 3"/>
          <p:cNvSpPr>
            <a:spLocks noGrp="1"/>
          </p:cNvSpPr>
          <p:nvPr>
            <p:ph type="sldNum" sz="quarter" idx="10"/>
          </p:nvPr>
        </p:nvSpPr>
        <p:spPr>
          <a:xfrm>
            <a:off x="579121" y="6325606"/>
            <a:ext cx="2882536" cy="365125"/>
          </a:xfrm>
        </p:spPr>
        <p:txBody>
          <a:bodyPr/>
          <a:lstStyle/>
          <a:p>
            <a:pPr>
              <a:defRPr/>
            </a:pPr>
            <a:r>
              <a:rPr lang="en-US" dirty="0"/>
              <a:t>IO Level Protocols 22- </a:t>
            </a:r>
            <a:fld id="{060BD193-E118-4B16-863C-C8C12C675E3E}" type="slidenum">
              <a:rPr lang="en-US" smtClean="0"/>
              <a:pPr>
                <a:defRPr/>
              </a:pPr>
              <a:t>45</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dirty="0"/>
              <a:t>AP_NONE: The default protocol for scalar input ports</a:t>
            </a:r>
          </a:p>
          <a:p>
            <a:pPr lvl="1"/>
            <a:r>
              <a:rPr lang="en-US" dirty="0"/>
              <a:t>Protocol ap_none means that no additional protocol signals are added</a:t>
            </a:r>
          </a:p>
          <a:p>
            <a:pPr lvl="1"/>
            <a:r>
              <a:rPr lang="en-US" dirty="0"/>
              <a:t>The port will be implemented as just a data port</a:t>
            </a:r>
          </a:p>
          <a:p>
            <a:r>
              <a:rPr lang="en-US" dirty="0"/>
              <a:t>Other ports can be specified as ap_none</a:t>
            </a:r>
          </a:p>
          <a:p>
            <a:pPr lvl="1"/>
            <a:r>
              <a:rPr lang="en-US" dirty="0"/>
              <a:t>Except arrays which must be a RAM or FIFO interface</a:t>
            </a:r>
          </a:p>
          <a:p>
            <a:r>
              <a:rPr lang="en-US" dirty="0"/>
              <a:t>AP_STABLE: An ap_none with fanout benefits</a:t>
            </a:r>
          </a:p>
          <a:p>
            <a:pPr lvl="1"/>
            <a:r>
              <a:rPr lang="en-US" b="0" dirty="0"/>
              <a:t>The ap_stable type informs High-Level Synthesis that the data applied to this port remains stable during normal operation, but is not a constant value that could be optimized, and the port is not required to be registered</a:t>
            </a:r>
          </a:p>
          <a:p>
            <a:pPr lvl="1"/>
            <a:r>
              <a:rPr lang="en-US" dirty="0"/>
              <a:t>T</a:t>
            </a:r>
            <a:r>
              <a:rPr lang="en-US" b="0" dirty="0"/>
              <a:t>ypically used for ports that provides configuration data - data that can change but remains stable during normal operation (configuration data is typically only changed during or before a reset)</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46</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AP_NONE: The default protocol for </a:t>
            </a:r>
            <a:r>
              <a:rPr lang="en-US" dirty="0">
                <a:highlight>
                  <a:srgbClr val="FFFF00"/>
                </a:highlight>
              </a:rPr>
              <a:t>scalar</a:t>
            </a:r>
            <a:r>
              <a:rPr lang="en-US" dirty="0"/>
              <a:t> input ports</a:t>
            </a:r>
          </a:p>
          <a:p>
            <a:pPr lvl="1"/>
            <a:r>
              <a:rPr lang="en-US" dirty="0"/>
              <a:t>Protocol ap_none means that no additional protocol signals are added</a:t>
            </a:r>
          </a:p>
          <a:p>
            <a:pPr lvl="1"/>
            <a:r>
              <a:rPr lang="en-US" dirty="0"/>
              <a:t>The port will be implemented as just a data port</a:t>
            </a:r>
          </a:p>
          <a:p>
            <a:r>
              <a:rPr lang="en-US" dirty="0"/>
              <a:t>Other ports can be specified as ap_none</a:t>
            </a:r>
          </a:p>
          <a:p>
            <a:pPr lvl="1"/>
            <a:r>
              <a:rPr lang="en-US" dirty="0"/>
              <a:t>Except arrays which must be a RAM or FIFO interface</a:t>
            </a:r>
          </a:p>
          <a:p>
            <a:r>
              <a:rPr lang="en-US" dirty="0"/>
              <a:t>AP_STABLE: An ap_none with fanout benefits</a:t>
            </a:r>
          </a:p>
          <a:p>
            <a:pPr lvl="1"/>
            <a:r>
              <a:rPr lang="en-US" b="0" dirty="0"/>
              <a:t>The ap_stable type informs High-Level Synthesis that the data applied to this port remains stable during normal operation, but is not a constant value that could be optimized, and the port is not required to be registered</a:t>
            </a:r>
          </a:p>
          <a:p>
            <a:pPr lvl="1"/>
            <a:r>
              <a:rPr lang="en-US" dirty="0"/>
              <a:t>T</a:t>
            </a:r>
            <a:r>
              <a:rPr lang="en-US" b="0" dirty="0"/>
              <a:t>ypically used for ports that provides configuration data - data that can change but remains stable during normal operation (configuration data is typically only changed during or before a reset)</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a:xfrm>
            <a:off x="565109" y="1228415"/>
            <a:ext cx="5789821" cy="4835843"/>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a:xfrm>
            <a:off x="579120" y="6325606"/>
            <a:ext cx="2327365" cy="365125"/>
          </a:xfrm>
        </p:spPr>
        <p:txBody>
          <a:bodyPr/>
          <a:lstStyle/>
          <a:p>
            <a:pPr>
              <a:defRPr/>
            </a:pPr>
            <a:r>
              <a:rPr lang="en-US" dirty="0"/>
              <a:t>IO Level Protocols 22- </a:t>
            </a:r>
            <a:fld id="{060BD193-E118-4B16-863C-C8C12C675E3E}" type="slidenum">
              <a:rPr lang="en-US" smtClean="0"/>
              <a:pPr>
                <a:defRPr/>
              </a:pPr>
              <a:t>47</a:t>
            </a:fld>
            <a:endParaRPr lang="en-US" dirty="0"/>
          </a:p>
        </p:txBody>
      </p:sp>
      <p:sp>
        <p:nvSpPr>
          <p:cNvPr id="38" name="Snip Same Side Corner Rectangle 37"/>
          <p:cNvSpPr/>
          <p:nvPr/>
        </p:nvSpPr>
        <p:spPr>
          <a:xfrm rot="16200000">
            <a:off x="4006005" y="3689576"/>
            <a:ext cx="482248"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a:ln w="5715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r>
              <a:rPr lang="en-US" sz="1050" dirty="0">
                <a:solidFill>
                  <a:srgbClr val="000000"/>
                </a:solidFill>
              </a:rPr>
              <a:t>Block level protocols can be applied to the return port - but the port can be omitted and just the function name specified</a:t>
            </a:r>
          </a:p>
        </p:txBody>
      </p:sp>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3"/>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4"/>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858673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48</a:t>
            </a:fld>
            <a:endParaRPr lang="en-US" dirty="0">
              <a:solidFill>
                <a:srgbClr val="0C0C0C">
                  <a:tint val="75000"/>
                </a:srgbClr>
              </a:solidFill>
              <a:latin typeface="Arial"/>
            </a:endParaRPr>
          </a:p>
        </p:txBody>
      </p:sp>
      <p:sp>
        <p:nvSpPr>
          <p:cNvPr id="38" name="Snip Same Side Corner Rectangle 37"/>
          <p:cNvSpPr/>
          <p:nvPr/>
        </p:nvSpPr>
        <p:spPr>
          <a:xfrm rot="16200000">
            <a:off x="5158668" y="2902836"/>
            <a:ext cx="542683" cy="2206616"/>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1" name="TextBox 40"/>
          <p:cNvSpPr txBox="1"/>
          <p:nvPr/>
        </p:nvSpPr>
        <p:spPr>
          <a:xfrm>
            <a:off x="4019502" y="3888782"/>
            <a:ext cx="2150120" cy="276999"/>
          </a:xfrm>
          <a:prstGeom prst="rect">
            <a:avLst/>
          </a:prstGeom>
          <a:noFill/>
        </p:spPr>
        <p:txBody>
          <a:bodyPr wrap="square" rtlCol="0">
            <a:spAutoFit/>
          </a:bodyPr>
          <a:lstStyle/>
          <a:p>
            <a:pPr defTabSz="914400"/>
            <a:r>
              <a:rPr lang="en-US" sz="1200" b="1" dirty="0">
                <a:solidFill>
                  <a:srgbClr val="000000"/>
                </a:solidFill>
                <a:latin typeface="Arial"/>
              </a:rPr>
              <a:t>No IO Protocol</a:t>
            </a:r>
          </a:p>
        </p:txBody>
      </p:sp>
      <p:sp>
        <p:nvSpPr>
          <p:cNvPr id="43" name="Snip Same Side Corner Rectangle 42"/>
          <p:cNvSpPr/>
          <p:nvPr/>
        </p:nvSpPr>
        <p:spPr>
          <a:xfrm rot="16200000">
            <a:off x="4932048" y="3672140"/>
            <a:ext cx="989939" cy="220063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5" name="TextBox 44"/>
          <p:cNvSpPr txBox="1"/>
          <p:nvPr/>
        </p:nvSpPr>
        <p:spPr>
          <a:xfrm>
            <a:off x="3994040" y="4612497"/>
            <a:ext cx="3020407" cy="276999"/>
          </a:xfrm>
          <a:prstGeom prst="rect">
            <a:avLst/>
          </a:prstGeom>
          <a:noFill/>
        </p:spPr>
        <p:txBody>
          <a:bodyPr wrap="square" rtlCol="0">
            <a:spAutoFit/>
          </a:bodyPr>
          <a:lstStyle/>
          <a:p>
            <a:pPr defTabSz="914400"/>
            <a:r>
              <a:rPr lang="en-US" sz="1200" b="1" dirty="0">
                <a:solidFill>
                  <a:srgbClr val="000000"/>
                </a:solidFill>
                <a:latin typeface="Arial"/>
              </a:rPr>
              <a:t>Wire handshake protocols</a:t>
            </a:r>
          </a:p>
        </p:txBody>
      </p:sp>
      <p:sp>
        <p:nvSpPr>
          <p:cNvPr id="46" name="Snip Same Side Corner Rectangle 45"/>
          <p:cNvSpPr/>
          <p:nvPr/>
        </p:nvSpPr>
        <p:spPr>
          <a:xfrm rot="16200000">
            <a:off x="5054429" y="4558027"/>
            <a:ext cx="800034" cy="225549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0" name="TextBox 49"/>
          <p:cNvSpPr txBox="1"/>
          <p:nvPr/>
        </p:nvSpPr>
        <p:spPr>
          <a:xfrm>
            <a:off x="4022654" y="5539143"/>
            <a:ext cx="2866825" cy="461665"/>
          </a:xfrm>
          <a:prstGeom prst="rect">
            <a:avLst/>
          </a:prstGeom>
          <a:noFill/>
        </p:spPr>
        <p:txBody>
          <a:bodyPr wrap="square" rtlCol="0">
            <a:spAutoFit/>
          </a:bodyPr>
          <a:lstStyle/>
          <a:p>
            <a:pPr defTabSz="914400"/>
            <a:r>
              <a:rPr lang="en-US" sz="1200" b="1" dirty="0">
                <a:solidFill>
                  <a:srgbClr val="000000"/>
                </a:solidFill>
                <a:latin typeface="Arial"/>
              </a:rPr>
              <a:t>Memory protocols : RAM</a:t>
            </a:r>
          </a:p>
          <a:p>
            <a:pPr defTabSz="914400"/>
            <a:r>
              <a:rPr lang="en-US" sz="1200" b="1" dirty="0">
                <a:solidFill>
                  <a:srgbClr val="000000"/>
                </a:solidFill>
                <a:latin typeface="Arial"/>
              </a:rPr>
              <a:t>	          : FIFO</a:t>
            </a:r>
          </a:p>
        </p:txBody>
      </p:sp>
      <p:sp>
        <p:nvSpPr>
          <p:cNvPr id="52" name="Snip Same Side Corner Rectangle 51"/>
          <p:cNvSpPr/>
          <p:nvPr/>
        </p:nvSpPr>
        <p:spPr>
          <a:xfrm rot="16200000">
            <a:off x="5284294" y="5156499"/>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4304449" y="6104078"/>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5059161" y="1460126"/>
            <a:ext cx="735716" cy="2200635"/>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56" name="TextBox 55"/>
          <p:cNvSpPr txBox="1"/>
          <p:nvPr/>
        </p:nvSpPr>
        <p:spPr>
          <a:xfrm>
            <a:off x="3956306" y="2391189"/>
            <a:ext cx="2710867" cy="276999"/>
          </a:xfrm>
          <a:prstGeom prst="rect">
            <a:avLst/>
          </a:prstGeom>
          <a:noFill/>
        </p:spPr>
        <p:txBody>
          <a:bodyPr wrap="square" rtlCol="0">
            <a:spAutoFit/>
          </a:bodyPr>
          <a:lstStyle/>
          <a:p>
            <a:pPr defTabSz="914400"/>
            <a:r>
              <a:rPr lang="en-US" sz="1200" b="1" dirty="0">
                <a:solidFill>
                  <a:srgbClr val="000000"/>
                </a:solidFill>
                <a:latin typeface="Arial"/>
              </a:rPr>
              <a:t>Block Level Protocol</a:t>
            </a:r>
          </a:p>
        </p:txBody>
      </p:sp>
      <p:sp>
        <p:nvSpPr>
          <p:cNvPr id="20" name="TextBox 19"/>
          <p:cNvSpPr txBox="1"/>
          <p:nvPr/>
        </p:nvSpPr>
        <p:spPr>
          <a:xfrm>
            <a:off x="976209" y="582555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sp>
        <p:nvSpPr>
          <p:cNvPr id="22" name="Slide Number Placeholder 4"/>
          <p:cNvSpPr txBox="1">
            <a:spLocks/>
          </p:cNvSpPr>
          <p:nvPr/>
        </p:nvSpPr>
        <p:spPr>
          <a:xfrm>
            <a:off x="577965" y="6204567"/>
            <a:ext cx="1117309" cy="244475"/>
          </a:xfrm>
          <a:prstGeom prst="rect">
            <a:avLst/>
          </a:prstGeom>
        </p:spPr>
        <p:txBody>
          <a:bodyPr/>
          <a:lstStyle/>
          <a:p>
            <a:pPr defTabSz="457200">
              <a:defRPr/>
            </a:pPr>
            <a:r>
              <a:rPr lang="en-US" sz="1000">
                <a:solidFill>
                  <a:srgbClr val="FFFFFF"/>
                </a:solidFill>
                <a:latin typeface="Arial"/>
                <a:ea typeface="ＭＳ Ｐゴシック" pitchFamily="34" charset="-128"/>
                <a:cs typeface="Arial" charset="0"/>
              </a:rPr>
              <a:t>22- </a:t>
            </a:r>
            <a:fld id="{0E88F696-905B-490D-9D4B-033243675593}" type="slidenum">
              <a:rPr lang="en-US" sz="1000">
                <a:solidFill>
                  <a:srgbClr val="FFFFFF"/>
                </a:solidFill>
                <a:latin typeface="Arial"/>
                <a:ea typeface="ＭＳ Ｐゴシック" pitchFamily="34" charset="-128"/>
                <a:cs typeface="Arial" charset="0"/>
              </a:rPr>
              <a:pPr defTabSz="457200">
                <a:defRPr/>
              </a:pPr>
              <a:t>48</a:t>
            </a:fld>
            <a:endParaRPr lang="en-US" sz="1000" dirty="0">
              <a:solidFill>
                <a:srgbClr val="FFFFFF"/>
              </a:solidFill>
              <a:latin typeface="Arial"/>
              <a:ea typeface="ＭＳ Ｐゴシック" pitchFamily="34" charset="-128"/>
              <a:cs typeface="Arial" charset="0"/>
            </a:endParaRPr>
          </a:p>
        </p:txBody>
      </p:sp>
      <p:pic>
        <p:nvPicPr>
          <p:cNvPr id="21" name="Picture 20"/>
          <p:cNvPicPr>
            <a:picLocks noChangeAspect="1"/>
          </p:cNvPicPr>
          <p:nvPr/>
        </p:nvPicPr>
        <p:blipFill>
          <a:blip r:embed="rId3"/>
          <a:stretch>
            <a:fillRect/>
          </a:stretch>
        </p:blipFill>
        <p:spPr>
          <a:xfrm>
            <a:off x="6528314" y="1455938"/>
            <a:ext cx="5252405" cy="4934282"/>
          </a:xfrm>
          <a:prstGeom prst="rect">
            <a:avLst/>
          </a:prstGeom>
        </p:spPr>
      </p:pic>
      <p:sp>
        <p:nvSpPr>
          <p:cNvPr id="24" name="Snip Same Side Corner Rectangle 23"/>
          <p:cNvSpPr/>
          <p:nvPr/>
        </p:nvSpPr>
        <p:spPr>
          <a:xfrm rot="16200000">
            <a:off x="5031886" y="2223116"/>
            <a:ext cx="806501" cy="221687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26" name="TextBox 25"/>
          <p:cNvSpPr txBox="1"/>
          <p:nvPr/>
        </p:nvSpPr>
        <p:spPr>
          <a:xfrm>
            <a:off x="4089048" y="3167900"/>
            <a:ext cx="2041087" cy="276999"/>
          </a:xfrm>
          <a:prstGeom prst="rect">
            <a:avLst/>
          </a:prstGeom>
          <a:noFill/>
        </p:spPr>
        <p:txBody>
          <a:bodyPr wrap="square" rtlCol="0">
            <a:spAutoFit/>
          </a:bodyPr>
          <a:lstStyle/>
          <a:p>
            <a:pPr defTabSz="914400"/>
            <a:r>
              <a:rPr lang="en-US" sz="12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964202" y="5451849"/>
            <a:ext cx="3362008" cy="351483"/>
          </a:xfrm>
          <a:prstGeom prst="rect">
            <a:avLst/>
          </a:prstGeom>
        </p:spPr>
      </p:pic>
      <p:sp>
        <p:nvSpPr>
          <p:cNvPr id="23" name="Snip Same Side Corner Rectangle 22"/>
          <p:cNvSpPr/>
          <p:nvPr/>
        </p:nvSpPr>
        <p:spPr>
          <a:xfrm rot="16200000">
            <a:off x="4945684" y="3688755"/>
            <a:ext cx="978418" cy="2217361"/>
          </a:xfrm>
          <a:prstGeom prst="snip2Same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srgbClr val="0C0C0C"/>
              </a:solidFill>
              <a:latin typeface="Arial"/>
            </a:endParaRPr>
          </a:p>
        </p:txBody>
      </p:sp>
    </p:spTree>
    <p:extLst>
      <p:ext uri="{BB962C8B-B14F-4D97-AF65-F5344CB8AC3E}">
        <p14:creationId xmlns:p14="http://schemas.microsoft.com/office/powerpoint/2010/main" val="570496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 Protocols</a:t>
            </a:r>
          </a:p>
        </p:txBody>
      </p:sp>
      <p:sp>
        <p:nvSpPr>
          <p:cNvPr id="4" name="Slide Number Placeholder 3"/>
          <p:cNvSpPr>
            <a:spLocks noGrp="1"/>
          </p:cNvSpPr>
          <p:nvPr>
            <p:ph type="sldNum" sz="quarter" idx="10"/>
          </p:nvPr>
        </p:nvSpPr>
        <p:spPr>
          <a:xfrm>
            <a:off x="579120" y="6325606"/>
            <a:ext cx="2804159" cy="365125"/>
          </a:xfrm>
        </p:spPr>
        <p:txBody>
          <a:bodyPr/>
          <a:lstStyle/>
          <a:p>
            <a:pPr>
              <a:defRPr/>
            </a:pPr>
            <a:r>
              <a:rPr lang="en-US" dirty="0"/>
              <a:t>IO Level Protocols 22- </a:t>
            </a:r>
            <a:fld id="{060BD193-E118-4B16-863C-C8C12C675E3E}" type="slidenum">
              <a:rPr lang="en-US" smtClean="0"/>
              <a:pPr>
                <a:defRPr/>
              </a:pPr>
              <a:t>49</a:t>
            </a:fld>
            <a:endParaRPr lang="en-US" dirty="0"/>
          </a:p>
        </p:txBody>
      </p:sp>
      <p:sp>
        <p:nvSpPr>
          <p:cNvPr id="3" name="Content Placeholder 2"/>
          <p:cNvSpPr>
            <a:spLocks noGrp="1"/>
          </p:cNvSpPr>
          <p:nvPr>
            <p:ph idx="4294967295"/>
          </p:nvPr>
        </p:nvSpPr>
        <p:spPr>
          <a:xfrm>
            <a:off x="1689101" y="1327150"/>
            <a:ext cx="10501312" cy="4268788"/>
          </a:xfrm>
        </p:spPr>
        <p:txBody>
          <a:bodyPr>
            <a:noAutofit/>
          </a:bodyPr>
          <a:lstStyle/>
          <a:p>
            <a:r>
              <a:rPr lang="en-US" sz="1800" dirty="0"/>
              <a:t>The wire protocols add a valid and/or acknowledge port to each data port</a:t>
            </a:r>
          </a:p>
          <a:p>
            <a:r>
              <a:rPr lang="en-US" sz="1800" dirty="0"/>
              <a:t>The wire protocols are all derivatives of protocol ap_hs</a:t>
            </a:r>
          </a:p>
          <a:p>
            <a:pPr lvl="1"/>
            <a:r>
              <a:rPr lang="en-US" sz="1600" dirty="0"/>
              <a:t>ap_ack: 		add an additional acknowledge port	 </a:t>
            </a:r>
          </a:p>
          <a:p>
            <a:pPr lvl="1"/>
            <a:r>
              <a:rPr lang="en-US" sz="1600" dirty="0"/>
              <a:t>ap_vld:  		add an additional valid port </a:t>
            </a:r>
          </a:p>
          <a:p>
            <a:pPr lvl="1"/>
            <a:r>
              <a:rPr lang="en-US" sz="1600" dirty="0"/>
              <a:t>ap_ovld: 		add an additional valid port to an output </a:t>
            </a:r>
          </a:p>
          <a:p>
            <a:pPr lvl="1"/>
            <a:r>
              <a:rPr lang="en-US" sz="1600" dirty="0"/>
              <a:t>ap_hs:  		adds both</a:t>
            </a:r>
          </a:p>
          <a:p>
            <a:r>
              <a:rPr lang="en-US" sz="1800" dirty="0"/>
              <a:t>Output control signals are used to inform other blocks</a:t>
            </a:r>
          </a:p>
          <a:p>
            <a:pPr lvl="1"/>
            <a:r>
              <a:rPr lang="en-US" sz="1600" dirty="0"/>
              <a:t>Data has been read at the input by this block  (</a:t>
            </a:r>
            <a:r>
              <a:rPr lang="en-US" sz="1600" dirty="0" err="1"/>
              <a:t>ack</a:t>
            </a:r>
            <a:r>
              <a:rPr lang="en-US" sz="1600" dirty="0"/>
              <a:t>)</a:t>
            </a:r>
          </a:p>
          <a:p>
            <a:pPr lvl="1"/>
            <a:r>
              <a:rPr lang="en-US" sz="1600" dirty="0"/>
              <a:t>Data is valid at the output (</a:t>
            </a:r>
            <a:r>
              <a:rPr lang="en-US" sz="1600" dirty="0" err="1"/>
              <a:t>vld</a:t>
            </a:r>
            <a:r>
              <a:rPr lang="en-US" sz="1600" dirty="0"/>
              <a:t>)</a:t>
            </a:r>
          </a:p>
          <a:p>
            <a:pPr lvl="1"/>
            <a:r>
              <a:rPr lang="en-US" sz="1600" dirty="0"/>
              <a:t>The other block must accept the control signal (this block will continue)</a:t>
            </a:r>
          </a:p>
          <a:p>
            <a:r>
              <a:rPr lang="en-US" sz="1800" dirty="0"/>
              <a:t>Input control signals are used to inform this block </a:t>
            </a:r>
          </a:p>
          <a:p>
            <a:pPr lvl="1"/>
            <a:r>
              <a:rPr lang="en-US" sz="1600" dirty="0"/>
              <a:t>The output data has been read by the consumer (</a:t>
            </a:r>
            <a:r>
              <a:rPr lang="en-US" sz="1600" dirty="0" err="1"/>
              <a:t>ack</a:t>
            </a:r>
            <a:r>
              <a:rPr lang="en-US" sz="1600" dirty="0"/>
              <a:t>)</a:t>
            </a:r>
          </a:p>
          <a:p>
            <a:pPr lvl="1"/>
            <a:r>
              <a:rPr lang="en-US" sz="1600" dirty="0"/>
              <a:t>The input from the producer is valid (</a:t>
            </a:r>
            <a:r>
              <a:rPr lang="en-US" sz="1600" dirty="0" err="1"/>
              <a:t>vld</a:t>
            </a:r>
            <a:r>
              <a:rPr lang="en-US" sz="1600" dirty="0"/>
              <a:t>)</a:t>
            </a:r>
          </a:p>
          <a:p>
            <a:pPr lvl="1"/>
            <a:r>
              <a:rPr lang="en-US" sz="1600" b="1" u="sng" dirty="0"/>
              <a:t>This block will stall </a:t>
            </a:r>
            <a:r>
              <a:rPr lang="en-US" sz="1600" b="1" dirty="0"/>
              <a:t> </a:t>
            </a:r>
            <a:r>
              <a:rPr lang="en-US" sz="1600" dirty="0"/>
              <a:t>while waiting for the input controls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Attributes of C code : IO</a:t>
            </a:r>
          </a:p>
        </p:txBody>
      </p:sp>
      <p:sp>
        <p:nvSpPr>
          <p:cNvPr id="3" name="Slide Number Placeholder 2"/>
          <p:cNvSpPr>
            <a:spLocks noGrp="1"/>
          </p:cNvSpPr>
          <p:nvPr>
            <p:ph type="sldNum" sz="quarter" idx="10"/>
          </p:nvPr>
        </p:nvSpPr>
        <p:spPr>
          <a:xfrm>
            <a:off x="579120" y="6325606"/>
            <a:ext cx="2281645" cy="365125"/>
          </a:xfrm>
        </p:spPr>
        <p:txBody>
          <a:bodyPr/>
          <a:lstStyle/>
          <a:p>
            <a:pPr>
              <a:defRPr/>
            </a:pPr>
            <a:r>
              <a:rPr lang="en-US" dirty="0"/>
              <a:t>IO Level Protocols 22- </a:t>
            </a:r>
            <a:fld id="{060BD193-E118-4B16-863C-C8C12C675E3E}" type="slidenum">
              <a:rPr lang="en-US" smtClean="0"/>
              <a:pPr>
                <a:defRPr/>
              </a:pPr>
              <a:t>5</a:t>
            </a:fld>
            <a:endParaRPr lang="en-US" dirty="0"/>
          </a:p>
        </p:txBody>
      </p:sp>
      <p:sp>
        <p:nvSpPr>
          <p:cNvPr id="55" name="TextBox 54"/>
          <p:cNvSpPr txBox="1"/>
          <p:nvPr/>
        </p:nvSpPr>
        <p:spPr>
          <a:xfrm>
            <a:off x="1026236" y="1737425"/>
            <a:ext cx="2182081" cy="307777"/>
          </a:xfrm>
          <a:prstGeom prst="rect">
            <a:avLst/>
          </a:prstGeom>
          <a:noFill/>
        </p:spPr>
        <p:txBody>
          <a:bodyPr wrap="square" rtlCol="0">
            <a:spAutoFit/>
          </a:bodyPr>
          <a:lstStyle/>
          <a:p>
            <a:pPr algn="ctr"/>
            <a:r>
              <a:rPr lang="en-US" sz="1400" b="1" u="sng" dirty="0"/>
              <a:t>Code </a:t>
            </a:r>
          </a:p>
        </p:txBody>
      </p:sp>
      <p:sp>
        <p:nvSpPr>
          <p:cNvPr id="56" name="TextBox 55"/>
          <p:cNvSpPr txBox="1"/>
          <p:nvPr/>
        </p:nvSpPr>
        <p:spPr>
          <a:xfrm>
            <a:off x="5020941" y="1547155"/>
            <a:ext cx="6245586" cy="523220"/>
          </a:xfrm>
          <a:prstGeom prst="rect">
            <a:avLst/>
          </a:prstGeom>
          <a:noFill/>
        </p:spPr>
        <p:txBody>
          <a:bodyPr wrap="square" rtlCol="0">
            <a:spAutoFit/>
          </a:bodyPr>
          <a:lstStyle/>
          <a:p>
            <a:pPr algn="l"/>
            <a:r>
              <a:rPr lang="en-US" sz="1400" b="1" u="sng" dirty="0"/>
              <a:t>Functions</a:t>
            </a:r>
            <a:r>
              <a:rPr lang="en-US" sz="1400" b="1" dirty="0"/>
              <a:t>:  </a:t>
            </a:r>
            <a:r>
              <a:rPr lang="en-US" sz="1400" dirty="0"/>
              <a:t>All code is made up of functions which represent the design hierarchy: the same in hardware</a:t>
            </a:r>
            <a:endParaRPr lang="en-US" sz="1400" b="1" dirty="0"/>
          </a:p>
        </p:txBody>
      </p:sp>
      <p:sp>
        <p:nvSpPr>
          <p:cNvPr id="70" name="TextBox 69"/>
          <p:cNvSpPr txBox="1"/>
          <p:nvPr/>
        </p:nvSpPr>
        <p:spPr>
          <a:xfrm>
            <a:off x="5020942" y="3481855"/>
            <a:ext cx="6655133" cy="523220"/>
          </a:xfrm>
          <a:prstGeom prst="rect">
            <a:avLst/>
          </a:prstGeom>
          <a:noFill/>
        </p:spPr>
        <p:txBody>
          <a:bodyPr wrap="square" rtlCol="0">
            <a:spAutoFit/>
          </a:bodyPr>
          <a:lstStyle/>
          <a:p>
            <a:pPr algn="l"/>
            <a:r>
              <a:rPr lang="en-US" sz="1400" b="1" u="sng" dirty="0"/>
              <a:t>Loops</a:t>
            </a:r>
            <a:r>
              <a:rPr lang="en-US" sz="1400" b="1" dirty="0"/>
              <a:t>:  </a:t>
            </a:r>
            <a:r>
              <a:rPr lang="en-US" sz="1400" dirty="0"/>
              <a:t>Functions typically contain loops. How these are handled can have an impact on area and performance.</a:t>
            </a:r>
            <a:endParaRPr lang="en-US" sz="1400" b="1" dirty="0"/>
          </a:p>
        </p:txBody>
      </p:sp>
      <p:sp>
        <p:nvSpPr>
          <p:cNvPr id="80" name="TextBox 79"/>
          <p:cNvSpPr txBox="1"/>
          <p:nvPr/>
        </p:nvSpPr>
        <p:spPr>
          <a:xfrm>
            <a:off x="5020941" y="4149726"/>
            <a:ext cx="6245586" cy="523220"/>
          </a:xfrm>
          <a:prstGeom prst="rect">
            <a:avLst/>
          </a:prstGeom>
          <a:noFill/>
        </p:spPr>
        <p:txBody>
          <a:bodyPr wrap="square" rtlCol="0">
            <a:spAutoFit/>
          </a:bodyPr>
          <a:lstStyle/>
          <a:p>
            <a:pPr algn="l"/>
            <a:r>
              <a:rPr lang="en-US" sz="1400" b="1" u="sng" dirty="0"/>
              <a:t>Arrays</a:t>
            </a:r>
            <a:r>
              <a:rPr lang="en-US" sz="1400" b="1" dirty="0"/>
              <a:t>:  </a:t>
            </a:r>
            <a:r>
              <a:rPr lang="en-US" sz="1400" dirty="0"/>
              <a:t>Arrays are used often in C code. They can impact the device area and become performance bottlenecks.</a:t>
            </a:r>
            <a:endParaRPr lang="en-US" sz="1400" b="1" dirty="0"/>
          </a:p>
        </p:txBody>
      </p:sp>
      <p:sp>
        <p:nvSpPr>
          <p:cNvPr id="83" name="TextBox 82"/>
          <p:cNvSpPr txBox="1"/>
          <p:nvPr/>
        </p:nvSpPr>
        <p:spPr>
          <a:xfrm>
            <a:off x="5020941" y="5033041"/>
            <a:ext cx="6245586" cy="523220"/>
          </a:xfrm>
          <a:prstGeom prst="rect">
            <a:avLst/>
          </a:prstGeom>
          <a:noFill/>
        </p:spPr>
        <p:txBody>
          <a:bodyPr wrap="square" rtlCol="0">
            <a:spAutoFit/>
          </a:bodyPr>
          <a:lstStyle/>
          <a:p>
            <a:pPr algn="l"/>
            <a:r>
              <a:rPr lang="en-US" sz="1400" b="1" u="sng" dirty="0"/>
              <a:t>Operators</a:t>
            </a:r>
            <a:r>
              <a:rPr lang="en-US" sz="1400" b="1" dirty="0"/>
              <a:t>:  </a:t>
            </a:r>
            <a:r>
              <a:rPr lang="en-US" sz="1400" dirty="0"/>
              <a:t>Operators in the C code may require sharing to control area or be assigned to specific hardware implementations to meet performance</a:t>
            </a:r>
            <a:endParaRPr lang="en-US" sz="1400" b="1" dirty="0"/>
          </a:p>
        </p:txBody>
      </p:sp>
      <p:sp>
        <p:nvSpPr>
          <p:cNvPr id="84" name="TextBox 83"/>
          <p:cNvSpPr txBox="1"/>
          <p:nvPr/>
        </p:nvSpPr>
        <p:spPr>
          <a:xfrm>
            <a:off x="5020941" y="2905780"/>
            <a:ext cx="6245586" cy="523220"/>
          </a:xfrm>
          <a:prstGeom prst="rect">
            <a:avLst/>
          </a:prstGeom>
          <a:noFill/>
        </p:spPr>
        <p:txBody>
          <a:bodyPr wrap="square" rtlCol="0">
            <a:spAutoFit/>
          </a:bodyPr>
          <a:lstStyle/>
          <a:p>
            <a:pPr algn="l"/>
            <a:r>
              <a:rPr lang="en-US" sz="1400" b="1" u="sng" dirty="0"/>
              <a:t>Types</a:t>
            </a:r>
            <a:r>
              <a:rPr lang="en-US" sz="1400" b="1" dirty="0"/>
              <a:t>:  </a:t>
            </a:r>
            <a:r>
              <a:rPr lang="en-US" sz="1400" dirty="0"/>
              <a:t>All variables are of a defined type. The type can influence the area and performance</a:t>
            </a:r>
            <a:endParaRPr lang="en-US" sz="1400" b="1" dirty="0"/>
          </a:p>
        </p:txBody>
      </p:sp>
      <p:sp>
        <p:nvSpPr>
          <p:cNvPr id="99" name="TextBox 98"/>
          <p:cNvSpPr txBox="1"/>
          <p:nvPr/>
        </p:nvSpPr>
        <p:spPr>
          <a:xfrm>
            <a:off x="5122542" y="2046420"/>
            <a:ext cx="6194392" cy="76810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noAutofit/>
          </a:bodyPr>
          <a:lstStyle/>
          <a:p>
            <a:pPr algn="ctr"/>
            <a:endParaRPr lang="en-US" sz="1600" b="1" dirty="0"/>
          </a:p>
        </p:txBody>
      </p:sp>
      <p:sp>
        <p:nvSpPr>
          <p:cNvPr id="24" name="TextBox 23"/>
          <p:cNvSpPr txBox="1"/>
          <p:nvPr/>
        </p:nvSpPr>
        <p:spPr>
          <a:xfrm>
            <a:off x="5198741" y="2084825"/>
            <a:ext cx="6245586" cy="523220"/>
          </a:xfrm>
          <a:prstGeom prst="rect">
            <a:avLst/>
          </a:prstGeom>
          <a:noFill/>
        </p:spPr>
        <p:txBody>
          <a:bodyPr wrap="square" rtlCol="0">
            <a:spAutoFit/>
          </a:bodyPr>
          <a:lstStyle/>
          <a:p>
            <a:pPr algn="l"/>
            <a:r>
              <a:rPr lang="en-US" sz="1400" b="1" u="sng" dirty="0"/>
              <a:t>Input &amp; Outputs</a:t>
            </a:r>
            <a:r>
              <a:rPr lang="en-US" sz="1400" b="1" dirty="0"/>
              <a:t>:  </a:t>
            </a:r>
            <a:r>
              <a:rPr lang="en-US" sz="1400" dirty="0"/>
              <a:t>The arguments of the top-level function must be transformed to hardware interfaces with an IO protocol</a:t>
            </a:r>
            <a:endParaRPr lang="en-US" sz="1400" b="1" dirty="0"/>
          </a:p>
        </p:txBody>
      </p:sp>
      <p:sp>
        <p:nvSpPr>
          <p:cNvPr id="17" name="TextBox 16">
            <a:extLst>
              <a:ext uri="{FF2B5EF4-FFF2-40B4-BE49-F238E27FC236}">
                <a16:creationId xmlns:a16="http://schemas.microsoft.com/office/drawing/2014/main" id="{3CEBA07F-806E-43FB-B371-E9D0C1B272B7}"/>
              </a:ext>
            </a:extLst>
          </p:cNvPr>
          <p:cNvSpPr txBox="1"/>
          <p:nvPr/>
        </p:nvSpPr>
        <p:spPr>
          <a:xfrm>
            <a:off x="310761" y="2161635"/>
            <a:ext cx="3532340" cy="3785652"/>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00" b="1" kern="0" dirty="0">
                <a:solidFill>
                  <a:srgbClr val="000000"/>
                </a:solidFill>
                <a:latin typeface="Arial"/>
              </a:rPr>
              <a:t>void fir (</a:t>
            </a:r>
          </a:p>
          <a:p>
            <a:pPr defTabSz="914400" fontAlgn="base">
              <a:spcBef>
                <a:spcPct val="0"/>
              </a:spcBef>
              <a:spcAft>
                <a:spcPct val="0"/>
              </a:spcAft>
              <a:defRPr/>
            </a:pPr>
            <a:endParaRPr lang="en-US" sz="1000" b="1" kern="0" dirty="0">
              <a:solidFill>
                <a:srgbClr val="000000"/>
              </a:solidFill>
              <a:latin typeface="Arial"/>
            </a:endParaRPr>
          </a:p>
          <a:p>
            <a:pPr defTabSz="914400" fontAlgn="base">
              <a:spcBef>
                <a:spcPct val="0"/>
              </a:spcBef>
              <a:spcAft>
                <a:spcPct val="0"/>
              </a:spcAft>
              <a:defRPr/>
            </a:pPr>
            <a:r>
              <a:rPr lang="en-US" sz="1000" b="1" kern="0" dirty="0">
                <a:solidFill>
                  <a:srgbClr val="000000"/>
                </a:solidFill>
                <a:latin typeface="Arial"/>
              </a:rPr>
              <a:t>  data_t *y,</a:t>
            </a:r>
          </a:p>
          <a:p>
            <a:pPr defTabSz="914400" fontAlgn="base">
              <a:spcBef>
                <a:spcPct val="0"/>
              </a:spcBef>
              <a:spcAft>
                <a:spcPct val="0"/>
              </a:spcAft>
              <a:defRPr/>
            </a:pPr>
            <a:r>
              <a:rPr lang="en-US" sz="1000" b="1" kern="0" dirty="0">
                <a:solidFill>
                  <a:srgbClr val="000000"/>
                </a:solidFill>
                <a:latin typeface="Arial"/>
              </a:rPr>
              <a:t>  coef_t c[4],</a:t>
            </a:r>
          </a:p>
          <a:p>
            <a:pPr defTabSz="914400" fontAlgn="base">
              <a:spcBef>
                <a:spcPct val="0"/>
              </a:spcBef>
              <a:spcAft>
                <a:spcPct val="0"/>
              </a:spcAft>
              <a:defRPr/>
            </a:pPr>
            <a:r>
              <a:rPr lang="en-US" sz="1000" b="1" kern="0" dirty="0">
                <a:solidFill>
                  <a:srgbClr val="000000"/>
                </a:solidFill>
                <a:latin typeface="Arial"/>
              </a:rPr>
              <a:t>  data_t x</a:t>
            </a:r>
          </a:p>
          <a:p>
            <a:pPr defTabSz="914400" fontAlgn="base">
              <a:spcBef>
                <a:spcPct val="0"/>
              </a:spcBef>
              <a:spcAft>
                <a:spcPct val="0"/>
              </a:spcAft>
              <a:defRPr/>
            </a:pPr>
            <a:endParaRPr lang="en-US" sz="1000" b="1" kern="0" dirty="0">
              <a:solidFill>
                <a:srgbClr val="000000"/>
              </a:solidFill>
              <a:latin typeface="Arial"/>
            </a:endParaRPr>
          </a:p>
          <a:p>
            <a:pPr defTabSz="914400" fontAlgn="base">
              <a:spcBef>
                <a:spcPct val="0"/>
              </a:spcBef>
              <a:spcAft>
                <a:spcPct val="0"/>
              </a:spcAft>
              <a:defRPr/>
            </a:pPr>
            <a:r>
              <a:rPr lang="en-US" sz="1000" b="1" kern="0" dirty="0">
                <a:solidFill>
                  <a:srgbClr val="000000"/>
                </a:solidFill>
                <a:latin typeface="Arial"/>
              </a:rPr>
              <a:t>  ) {</a:t>
            </a:r>
          </a:p>
          <a:p>
            <a:pPr defTabSz="914400" fontAlgn="base">
              <a:spcBef>
                <a:spcPct val="0"/>
              </a:spcBef>
              <a:spcAft>
                <a:spcPct val="0"/>
              </a:spcAft>
              <a:defRPr/>
            </a:pPr>
            <a:endParaRPr lang="en-US" sz="1000" kern="0" dirty="0">
              <a:solidFill>
                <a:srgbClr val="000000"/>
              </a:solidFill>
              <a:latin typeface="Arial"/>
            </a:endParaRPr>
          </a:p>
          <a:p>
            <a:pPr defTabSz="914400" fontAlgn="base">
              <a:spcBef>
                <a:spcPct val="0"/>
              </a:spcBef>
              <a:spcAft>
                <a:spcPct val="0"/>
              </a:spcAft>
              <a:defRPr/>
            </a:pPr>
            <a:r>
              <a:rPr lang="en-US" sz="1000" kern="0" dirty="0">
                <a:solidFill>
                  <a:srgbClr val="000000"/>
                </a:solidFill>
                <a:latin typeface="Arial"/>
              </a:rPr>
              <a:t>  static data_t shift_reg[4];</a:t>
            </a:r>
          </a:p>
          <a:p>
            <a:pPr defTabSz="914400" fontAlgn="base">
              <a:spcBef>
                <a:spcPct val="0"/>
              </a:spcBef>
              <a:spcAft>
                <a:spcPct val="0"/>
              </a:spcAft>
              <a:defRPr/>
            </a:pPr>
            <a:r>
              <a:rPr lang="en-US" sz="1000" kern="0" dirty="0">
                <a:solidFill>
                  <a:srgbClr val="000000"/>
                </a:solidFill>
                <a:latin typeface="Arial"/>
              </a:rPr>
              <a:t>  acc_t acc;</a:t>
            </a:r>
          </a:p>
          <a:p>
            <a:pPr defTabSz="914400" fontAlgn="base">
              <a:spcBef>
                <a:spcPct val="0"/>
              </a:spcBef>
              <a:spcAft>
                <a:spcPct val="0"/>
              </a:spcAft>
              <a:defRPr/>
            </a:pPr>
            <a:r>
              <a:rPr lang="en-US" sz="1000" kern="0" dirty="0">
                <a:solidFill>
                  <a:srgbClr val="000000"/>
                </a:solidFill>
                <a:latin typeface="Arial"/>
              </a:rPr>
              <a:t>  int i;</a:t>
            </a:r>
          </a:p>
          <a:p>
            <a:pPr defTabSz="914400" fontAlgn="base">
              <a:spcBef>
                <a:spcPct val="0"/>
              </a:spcBef>
              <a:spcAft>
                <a:spcPct val="0"/>
              </a:spcAft>
              <a:defRPr/>
            </a:pPr>
            <a:r>
              <a:rPr lang="en-US" sz="1000" kern="0" dirty="0">
                <a:solidFill>
                  <a:srgbClr val="000000"/>
                </a:solidFill>
                <a:latin typeface="Arial"/>
              </a:rPr>
              <a:t>  </a:t>
            </a:r>
          </a:p>
          <a:p>
            <a:pPr defTabSz="914400" fontAlgn="base">
              <a:spcBef>
                <a:spcPct val="0"/>
              </a:spcBef>
              <a:spcAft>
                <a:spcPct val="0"/>
              </a:spcAft>
              <a:defRPr/>
            </a:pPr>
            <a:r>
              <a:rPr lang="en-US" sz="1000" kern="0" dirty="0">
                <a:solidFill>
                  <a:srgbClr val="000000"/>
                </a:solidFill>
                <a:latin typeface="Arial"/>
              </a:rPr>
              <a:t>  acc=0;</a:t>
            </a:r>
          </a:p>
          <a:p>
            <a:pPr defTabSz="914400" fontAlgn="base">
              <a:spcBef>
                <a:spcPct val="0"/>
              </a:spcBef>
              <a:spcAft>
                <a:spcPct val="0"/>
              </a:spcAft>
              <a:defRPr/>
            </a:pPr>
            <a:r>
              <a:rPr lang="en-US" sz="1000" kern="0" dirty="0">
                <a:solidFill>
                  <a:srgbClr val="000000"/>
                </a:solidFill>
                <a:latin typeface="Arial"/>
              </a:rPr>
              <a:t>  loop: for (i=3;i&gt;=0;i--) {</a:t>
            </a:r>
          </a:p>
          <a:p>
            <a:pPr defTabSz="914400" fontAlgn="base">
              <a:spcBef>
                <a:spcPct val="0"/>
              </a:spcBef>
              <a:spcAft>
                <a:spcPct val="0"/>
              </a:spcAft>
              <a:defRPr/>
            </a:pPr>
            <a:r>
              <a:rPr lang="en-US" sz="1000" kern="0" dirty="0">
                <a:solidFill>
                  <a:srgbClr val="000000"/>
                </a:solidFill>
                <a:latin typeface="Arial"/>
              </a:rPr>
              <a:t>     if (i==0) {</a:t>
            </a:r>
          </a:p>
          <a:p>
            <a:pPr defTabSz="914400" fontAlgn="base">
              <a:spcBef>
                <a:spcPct val="0"/>
              </a:spcBef>
              <a:spcAft>
                <a:spcPct val="0"/>
              </a:spcAft>
              <a:defRPr/>
            </a:pPr>
            <a:r>
              <a:rPr lang="en-US" sz="1000" kern="0" dirty="0">
                <a:solidFill>
                  <a:srgbClr val="000000"/>
                </a:solidFill>
                <a:latin typeface="Arial"/>
              </a:rPr>
              <a:t>       acc+=x*c[0];</a:t>
            </a:r>
          </a:p>
          <a:p>
            <a:pPr defTabSz="914400" fontAlgn="base">
              <a:spcBef>
                <a:spcPct val="0"/>
              </a:spcBef>
              <a:spcAft>
                <a:spcPct val="0"/>
              </a:spcAft>
              <a:defRPr/>
            </a:pPr>
            <a:r>
              <a:rPr lang="en-US" sz="1000" kern="0" dirty="0">
                <a:solidFill>
                  <a:srgbClr val="000000"/>
                </a:solidFill>
                <a:latin typeface="Arial"/>
              </a:rPr>
              <a:t>       shift_reg[0]=x;</a:t>
            </a:r>
          </a:p>
          <a:p>
            <a:pPr defTabSz="914400" fontAlgn="base">
              <a:spcBef>
                <a:spcPct val="0"/>
              </a:spcBef>
              <a:spcAft>
                <a:spcPct val="0"/>
              </a:spcAft>
              <a:defRPr/>
            </a:pPr>
            <a:r>
              <a:rPr lang="en-US" sz="1000" kern="0" dirty="0">
                <a:solidFill>
                  <a:srgbClr val="000000"/>
                </a:solidFill>
                <a:latin typeface="Arial"/>
              </a:rPr>
              <a:t>     } else {</a:t>
            </a:r>
          </a:p>
          <a:p>
            <a:pPr defTabSz="914400" fontAlgn="base">
              <a:spcBef>
                <a:spcPct val="0"/>
              </a:spcBef>
              <a:spcAft>
                <a:spcPct val="0"/>
              </a:spcAft>
              <a:defRPr/>
            </a:pPr>
            <a:r>
              <a:rPr lang="en-US" sz="1000" kern="0" dirty="0">
                <a:solidFill>
                  <a:srgbClr val="000000"/>
                </a:solidFill>
                <a:latin typeface="Arial"/>
              </a:rPr>
              <a:t>       shift_reg[i]=shift_reg[i-1];  </a:t>
            </a:r>
          </a:p>
          <a:p>
            <a:pPr defTabSz="914400" fontAlgn="base">
              <a:spcBef>
                <a:spcPct val="0"/>
              </a:spcBef>
              <a:spcAft>
                <a:spcPct val="0"/>
              </a:spcAft>
              <a:defRPr/>
            </a:pPr>
            <a:r>
              <a:rPr lang="en-US" sz="1000" kern="0" dirty="0">
                <a:solidFill>
                  <a:srgbClr val="000000"/>
                </a:solidFill>
                <a:latin typeface="Arial"/>
              </a:rPr>
              <a:t>       acc+=shift_reg[i]  *   c[i];</a:t>
            </a:r>
          </a:p>
          <a:p>
            <a:pPr defTabSz="914400" fontAlgn="base">
              <a:spcBef>
                <a:spcPct val="0"/>
              </a:spcBef>
              <a:spcAft>
                <a:spcPct val="0"/>
              </a:spcAft>
              <a:defRPr/>
            </a:pPr>
            <a:r>
              <a:rPr lang="en-US" sz="1000" kern="0" dirty="0">
                <a:solidFill>
                  <a:srgbClr val="000000"/>
                </a:solidFill>
                <a:latin typeface="Arial"/>
              </a:rPr>
              <a:t>}</a:t>
            </a:r>
          </a:p>
          <a:p>
            <a:pPr defTabSz="914400" fontAlgn="base">
              <a:spcBef>
                <a:spcPct val="0"/>
              </a:spcBef>
              <a:spcAft>
                <a:spcPct val="0"/>
              </a:spcAft>
              <a:defRPr/>
            </a:pPr>
            <a:r>
              <a:rPr lang="en-US" sz="1000" kern="0" dirty="0">
                <a:solidFill>
                  <a:srgbClr val="000000"/>
                </a:solidFill>
                <a:latin typeface="Arial"/>
              </a:rPr>
              <a:t>  }</a:t>
            </a:r>
          </a:p>
          <a:p>
            <a:pPr defTabSz="914400" fontAlgn="base">
              <a:spcBef>
                <a:spcPct val="0"/>
              </a:spcBef>
              <a:spcAft>
                <a:spcPct val="0"/>
              </a:spcAft>
              <a:defRPr/>
            </a:pPr>
            <a:r>
              <a:rPr lang="en-US" sz="1000" kern="0" dirty="0">
                <a:solidFill>
                  <a:srgbClr val="000000"/>
                </a:solidFill>
                <a:latin typeface="Arial"/>
              </a:rPr>
              <a:t>  *y=acc&gt;&gt;2;</a:t>
            </a:r>
          </a:p>
          <a:p>
            <a:pPr defTabSz="914400" fontAlgn="base">
              <a:spcBef>
                <a:spcPct val="0"/>
              </a:spcBef>
              <a:spcAft>
                <a:spcPct val="0"/>
              </a:spcAft>
              <a:defRPr/>
            </a:pPr>
            <a:r>
              <a:rPr lang="en-US" sz="1000" kern="0" dirty="0">
                <a:solidFill>
                  <a:srgbClr val="000000"/>
                </a:solidFill>
                <a:latin typeface="Arial"/>
              </a:rPr>
              <a:t>}</a:t>
            </a:r>
          </a:p>
        </p:txBody>
      </p:sp>
      <p:cxnSp>
        <p:nvCxnSpPr>
          <p:cNvPr id="18" name="Straight Arrow Connector 17">
            <a:extLst>
              <a:ext uri="{FF2B5EF4-FFF2-40B4-BE49-F238E27FC236}">
                <a16:creationId xmlns:a16="http://schemas.microsoft.com/office/drawing/2014/main" id="{F625B5A4-ADD9-40CF-958A-C8289823FC89}"/>
              </a:ext>
            </a:extLst>
          </p:cNvPr>
          <p:cNvCxnSpPr>
            <a:stCxn id="19" idx="3"/>
          </p:cNvCxnSpPr>
          <p:nvPr/>
        </p:nvCxnSpPr>
        <p:spPr>
          <a:xfrm flipV="1">
            <a:off x="1335022" y="2315256"/>
            <a:ext cx="3634727" cy="480062"/>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
        <p:nvSpPr>
          <p:cNvPr id="19" name="Rounded Rectangle 21">
            <a:extLst>
              <a:ext uri="{FF2B5EF4-FFF2-40B4-BE49-F238E27FC236}">
                <a16:creationId xmlns:a16="http://schemas.microsoft.com/office/drawing/2014/main" id="{1235CFCE-C4BA-48A1-9286-A62D1F456F82}"/>
              </a:ext>
            </a:extLst>
          </p:cNvPr>
          <p:cNvSpPr/>
          <p:nvPr/>
        </p:nvSpPr>
        <p:spPr>
          <a:xfrm>
            <a:off x="413541" y="2507282"/>
            <a:ext cx="921480" cy="576075"/>
          </a:xfrm>
          <a:prstGeom prst="roundRect">
            <a:avLst/>
          </a:prstGeom>
          <a:noFill/>
          <a:ln w="2857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219" y="210312"/>
            <a:ext cx="10538763" cy="502920"/>
          </a:xfrm>
        </p:spPr>
        <p:txBody>
          <a:bodyPr/>
          <a:lstStyle/>
          <a:p>
            <a:r>
              <a:rPr lang="en-US" dirty="0"/>
              <a:t>Wire Protocols: Ports Generated</a:t>
            </a:r>
          </a:p>
        </p:txBody>
      </p:sp>
      <p:sp>
        <p:nvSpPr>
          <p:cNvPr id="4" name="Slide Number Placeholder 3"/>
          <p:cNvSpPr>
            <a:spLocks noGrp="1"/>
          </p:cNvSpPr>
          <p:nvPr>
            <p:ph type="sldNum" sz="quarter" idx="10"/>
          </p:nvPr>
        </p:nvSpPr>
        <p:spPr>
          <a:xfrm>
            <a:off x="579121" y="6325606"/>
            <a:ext cx="2523308" cy="365125"/>
          </a:xfrm>
        </p:spPr>
        <p:txBody>
          <a:bodyPr/>
          <a:lstStyle/>
          <a:p>
            <a:pPr>
              <a:defRPr/>
            </a:pPr>
            <a:r>
              <a:rPr lang="en-US" dirty="0"/>
              <a:t>IO Level Protocols 22- </a:t>
            </a:r>
            <a:fld id="{060BD193-E118-4B16-863C-C8C12C675E3E}" type="slidenum">
              <a:rPr lang="en-US" smtClean="0"/>
              <a:pPr>
                <a:defRPr/>
              </a:pPr>
              <a:t>50</a:t>
            </a:fld>
            <a:endParaRPr lang="en-US" dirty="0"/>
          </a:p>
        </p:txBody>
      </p:sp>
      <p:sp>
        <p:nvSpPr>
          <p:cNvPr id="3" name="Content Placeholder 2"/>
          <p:cNvSpPr>
            <a:spLocks noGrp="1"/>
          </p:cNvSpPr>
          <p:nvPr>
            <p:ph idx="4294967295"/>
          </p:nvPr>
        </p:nvSpPr>
        <p:spPr>
          <a:xfrm>
            <a:off x="1689101" y="1327150"/>
            <a:ext cx="10501312" cy="4268788"/>
          </a:xfrm>
        </p:spPr>
        <p:txBody>
          <a:bodyPr>
            <a:noAutofit/>
          </a:bodyPr>
          <a:lstStyle/>
          <a:p>
            <a:r>
              <a:rPr lang="en-US" dirty="0"/>
              <a:t>The wire protocols are all derivatives of protocol ap_hs</a:t>
            </a:r>
          </a:p>
          <a:p>
            <a:pPr lvl="1"/>
            <a:r>
              <a:rPr lang="en-US" dirty="0"/>
              <a:t>Inputs</a:t>
            </a:r>
          </a:p>
          <a:p>
            <a:pPr lvl="2"/>
            <a:r>
              <a:rPr lang="en-US" dirty="0"/>
              <a:t>Arguments which are only read</a:t>
            </a:r>
          </a:p>
          <a:p>
            <a:pPr lvl="2"/>
            <a:r>
              <a:rPr lang="en-US" dirty="0"/>
              <a:t>The valid is input port indicating when to read</a:t>
            </a:r>
          </a:p>
          <a:p>
            <a:pPr lvl="2"/>
            <a:r>
              <a:rPr lang="en-US" dirty="0"/>
              <a:t>Acknowledge is an output indicating it was read</a:t>
            </a:r>
          </a:p>
          <a:p>
            <a:pPr lvl="1"/>
            <a:r>
              <a:rPr lang="en-US" dirty="0"/>
              <a:t>Outputs</a:t>
            </a:r>
          </a:p>
          <a:p>
            <a:pPr lvl="2"/>
            <a:r>
              <a:rPr lang="en-US" dirty="0"/>
              <a:t>Arguments which are only written to</a:t>
            </a:r>
          </a:p>
          <a:p>
            <a:pPr lvl="2"/>
            <a:r>
              <a:rPr lang="en-US" dirty="0"/>
              <a:t>Valid is an output indicating data is ready</a:t>
            </a:r>
          </a:p>
          <a:p>
            <a:pPr lvl="2"/>
            <a:r>
              <a:rPr lang="en-US" dirty="0"/>
              <a:t>Acknowledge is an input indicating it was read</a:t>
            </a:r>
          </a:p>
          <a:p>
            <a:pPr lvl="1"/>
            <a:r>
              <a:rPr lang="en-US" dirty="0" err="1"/>
              <a:t>Inouts</a:t>
            </a:r>
            <a:endParaRPr lang="en-US" dirty="0"/>
          </a:p>
          <a:p>
            <a:pPr lvl="2"/>
            <a:r>
              <a:rPr lang="en-US" dirty="0"/>
              <a:t>Arguments which are read from and written to</a:t>
            </a:r>
          </a:p>
          <a:p>
            <a:pPr lvl="2"/>
            <a:r>
              <a:rPr lang="en-US" dirty="0"/>
              <a:t>These are split into separate in and out ports</a:t>
            </a:r>
          </a:p>
          <a:p>
            <a:pPr lvl="2"/>
            <a:r>
              <a:rPr lang="en-US" dirty="0"/>
              <a:t>Each half has handshakes as per Input and Output</a:t>
            </a:r>
          </a:p>
        </p:txBody>
      </p:sp>
      <p:sp>
        <p:nvSpPr>
          <p:cNvPr id="42" name="Rectangle 41">
            <a:extLst>
              <a:ext uri="{FF2B5EF4-FFF2-40B4-BE49-F238E27FC236}">
                <a16:creationId xmlns:a16="http://schemas.microsoft.com/office/drawing/2014/main" id="{E3C3CE0E-8ED8-4FC4-906A-CF06E748AFA3}"/>
              </a:ext>
            </a:extLst>
          </p:cNvPr>
          <p:cNvSpPr/>
          <p:nvPr/>
        </p:nvSpPr>
        <p:spPr>
          <a:xfrm>
            <a:off x="9475940" y="2557470"/>
            <a:ext cx="1212788" cy="8449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45" name="TextBox 44">
            <a:extLst>
              <a:ext uri="{FF2B5EF4-FFF2-40B4-BE49-F238E27FC236}">
                <a16:creationId xmlns:a16="http://schemas.microsoft.com/office/drawing/2014/main" id="{667989E6-B96D-4F59-936F-8914E4CA6691}"/>
              </a:ext>
            </a:extLst>
          </p:cNvPr>
          <p:cNvSpPr txBox="1"/>
          <p:nvPr/>
        </p:nvSpPr>
        <p:spPr>
          <a:xfrm>
            <a:off x="9901167" y="2519065"/>
            <a:ext cx="40427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foo</a:t>
            </a:r>
            <a:endParaRPr lang="en-US" sz="1100" b="1" kern="0" dirty="0">
              <a:solidFill>
                <a:srgbClr val="000000"/>
              </a:solidFill>
            </a:endParaRPr>
          </a:p>
        </p:txBody>
      </p:sp>
      <p:sp>
        <p:nvSpPr>
          <p:cNvPr id="46" name="TextBox 45">
            <a:extLst>
              <a:ext uri="{FF2B5EF4-FFF2-40B4-BE49-F238E27FC236}">
                <a16:creationId xmlns:a16="http://schemas.microsoft.com/office/drawing/2014/main" id="{C893AAE8-48B2-408A-9CC8-A35BBCA34DC9}"/>
              </a:ext>
            </a:extLst>
          </p:cNvPr>
          <p:cNvSpPr txBox="1"/>
          <p:nvPr/>
        </p:nvSpPr>
        <p:spPr>
          <a:xfrm>
            <a:off x="10665587" y="2820830"/>
            <a:ext cx="70243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in1_ack</a:t>
            </a:r>
          </a:p>
        </p:txBody>
      </p:sp>
      <p:sp>
        <p:nvSpPr>
          <p:cNvPr id="63" name="TextBox 62">
            <a:extLst>
              <a:ext uri="{FF2B5EF4-FFF2-40B4-BE49-F238E27FC236}">
                <a16:creationId xmlns:a16="http://schemas.microsoft.com/office/drawing/2014/main" id="{15A42160-72D3-4873-A553-50C48C10B412}"/>
              </a:ext>
            </a:extLst>
          </p:cNvPr>
          <p:cNvSpPr txBox="1"/>
          <p:nvPr/>
        </p:nvSpPr>
        <p:spPr>
          <a:xfrm>
            <a:off x="9141905" y="266657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64" name="TextBox 63">
            <a:extLst>
              <a:ext uri="{FF2B5EF4-FFF2-40B4-BE49-F238E27FC236}">
                <a16:creationId xmlns:a16="http://schemas.microsoft.com/office/drawing/2014/main" id="{25A4758C-DF8A-4F7C-AC38-BC37D2E9B3BE}"/>
              </a:ext>
            </a:extLst>
          </p:cNvPr>
          <p:cNvSpPr txBox="1"/>
          <p:nvPr/>
        </p:nvSpPr>
        <p:spPr>
          <a:xfrm>
            <a:off x="8872601" y="2841224"/>
            <a:ext cx="647933"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in1_vld</a:t>
            </a:r>
          </a:p>
        </p:txBody>
      </p:sp>
      <p:cxnSp>
        <p:nvCxnSpPr>
          <p:cNvPr id="65" name="Straight Arrow Connector 64">
            <a:extLst>
              <a:ext uri="{FF2B5EF4-FFF2-40B4-BE49-F238E27FC236}">
                <a16:creationId xmlns:a16="http://schemas.microsoft.com/office/drawing/2014/main" id="{35B0140D-26E2-4411-8960-5293C27BD43F}"/>
              </a:ext>
            </a:extLst>
          </p:cNvPr>
          <p:cNvCxnSpPr/>
          <p:nvPr/>
        </p:nvCxnSpPr>
        <p:spPr>
          <a:xfrm>
            <a:off x="9469340" y="278179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66" name="Straight Arrow Connector 65">
            <a:extLst>
              <a:ext uri="{FF2B5EF4-FFF2-40B4-BE49-F238E27FC236}">
                <a16:creationId xmlns:a16="http://schemas.microsoft.com/office/drawing/2014/main" id="{115B61AE-FACF-4409-942F-96FE0D8EAF22}"/>
              </a:ext>
            </a:extLst>
          </p:cNvPr>
          <p:cNvCxnSpPr/>
          <p:nvPr/>
        </p:nvCxnSpPr>
        <p:spPr>
          <a:xfrm>
            <a:off x="9469340" y="297381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67" name="Straight Arrow Connector 66">
            <a:extLst>
              <a:ext uri="{FF2B5EF4-FFF2-40B4-BE49-F238E27FC236}">
                <a16:creationId xmlns:a16="http://schemas.microsoft.com/office/drawing/2014/main" id="{FDB44F1A-F8E5-45F5-BFA7-358C5FEB0A8A}"/>
              </a:ext>
            </a:extLst>
          </p:cNvPr>
          <p:cNvCxnSpPr/>
          <p:nvPr/>
        </p:nvCxnSpPr>
        <p:spPr>
          <a:xfrm>
            <a:off x="10279183" y="294874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8" name="Rectangle 67">
            <a:extLst>
              <a:ext uri="{FF2B5EF4-FFF2-40B4-BE49-F238E27FC236}">
                <a16:creationId xmlns:a16="http://schemas.microsoft.com/office/drawing/2014/main" id="{40471A47-C611-4195-8003-08488D34CEB4}"/>
              </a:ext>
            </a:extLst>
          </p:cNvPr>
          <p:cNvSpPr/>
          <p:nvPr/>
        </p:nvSpPr>
        <p:spPr>
          <a:xfrm>
            <a:off x="9475941" y="3901646"/>
            <a:ext cx="1227219" cy="8449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69" name="TextBox 68">
            <a:extLst>
              <a:ext uri="{FF2B5EF4-FFF2-40B4-BE49-F238E27FC236}">
                <a16:creationId xmlns:a16="http://schemas.microsoft.com/office/drawing/2014/main" id="{6819BF2B-FA16-4689-AEB9-D9FF11C22134}"/>
              </a:ext>
            </a:extLst>
          </p:cNvPr>
          <p:cNvSpPr txBox="1"/>
          <p:nvPr/>
        </p:nvSpPr>
        <p:spPr>
          <a:xfrm>
            <a:off x="9857805" y="3863240"/>
            <a:ext cx="40427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foo</a:t>
            </a:r>
            <a:endParaRPr lang="en-US" sz="1100" b="1" kern="0" dirty="0">
              <a:solidFill>
                <a:srgbClr val="000000"/>
              </a:solidFill>
            </a:endParaRPr>
          </a:p>
        </p:txBody>
      </p:sp>
      <p:sp>
        <p:nvSpPr>
          <p:cNvPr id="70" name="TextBox 69">
            <a:extLst>
              <a:ext uri="{FF2B5EF4-FFF2-40B4-BE49-F238E27FC236}">
                <a16:creationId xmlns:a16="http://schemas.microsoft.com/office/drawing/2014/main" id="{7B26CA84-28E1-44F9-83C6-0857D0FA6E23}"/>
              </a:ext>
            </a:extLst>
          </p:cNvPr>
          <p:cNvSpPr txBox="1"/>
          <p:nvPr/>
        </p:nvSpPr>
        <p:spPr>
          <a:xfrm>
            <a:off x="10686350" y="4234590"/>
            <a:ext cx="482824"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out1</a:t>
            </a:r>
          </a:p>
        </p:txBody>
      </p:sp>
      <p:sp>
        <p:nvSpPr>
          <p:cNvPr id="71" name="TextBox 70">
            <a:extLst>
              <a:ext uri="{FF2B5EF4-FFF2-40B4-BE49-F238E27FC236}">
                <a16:creationId xmlns:a16="http://schemas.microsoft.com/office/drawing/2014/main" id="{1083E912-D3F2-40C5-840D-A4D1616694C4}"/>
              </a:ext>
            </a:extLst>
          </p:cNvPr>
          <p:cNvSpPr txBox="1"/>
          <p:nvPr/>
        </p:nvSpPr>
        <p:spPr>
          <a:xfrm>
            <a:off x="8750771" y="4429162"/>
            <a:ext cx="769762"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out1_ack</a:t>
            </a:r>
          </a:p>
        </p:txBody>
      </p:sp>
      <p:cxnSp>
        <p:nvCxnSpPr>
          <p:cNvPr id="72" name="Straight Arrow Connector 71">
            <a:extLst>
              <a:ext uri="{FF2B5EF4-FFF2-40B4-BE49-F238E27FC236}">
                <a16:creationId xmlns:a16="http://schemas.microsoft.com/office/drawing/2014/main" id="{B948B151-D9D2-48F4-A274-780FA0DB8D4B}"/>
              </a:ext>
            </a:extLst>
          </p:cNvPr>
          <p:cNvCxnSpPr/>
          <p:nvPr/>
        </p:nvCxnSpPr>
        <p:spPr>
          <a:xfrm>
            <a:off x="9469340" y="4561754"/>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73" name="Straight Arrow Connector 72">
            <a:extLst>
              <a:ext uri="{FF2B5EF4-FFF2-40B4-BE49-F238E27FC236}">
                <a16:creationId xmlns:a16="http://schemas.microsoft.com/office/drawing/2014/main" id="{0CD8D0D4-6931-4729-82B7-87BF9EDE17B6}"/>
              </a:ext>
            </a:extLst>
          </p:cNvPr>
          <p:cNvCxnSpPr/>
          <p:nvPr/>
        </p:nvCxnSpPr>
        <p:spPr>
          <a:xfrm>
            <a:off x="10298411" y="43625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4" name="Rectangle 73">
            <a:extLst>
              <a:ext uri="{FF2B5EF4-FFF2-40B4-BE49-F238E27FC236}">
                <a16:creationId xmlns:a16="http://schemas.microsoft.com/office/drawing/2014/main" id="{08A7AF99-5334-4019-88CE-BFFA25AD1EF5}"/>
              </a:ext>
            </a:extLst>
          </p:cNvPr>
          <p:cNvSpPr/>
          <p:nvPr/>
        </p:nvSpPr>
        <p:spPr>
          <a:xfrm>
            <a:off x="9501027" y="5284227"/>
            <a:ext cx="1190457" cy="8449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75" name="TextBox 74">
            <a:extLst>
              <a:ext uri="{FF2B5EF4-FFF2-40B4-BE49-F238E27FC236}">
                <a16:creationId xmlns:a16="http://schemas.microsoft.com/office/drawing/2014/main" id="{57A965D4-7390-47FD-BCDF-75B76F532F2E}"/>
              </a:ext>
            </a:extLst>
          </p:cNvPr>
          <p:cNvSpPr txBox="1"/>
          <p:nvPr/>
        </p:nvSpPr>
        <p:spPr>
          <a:xfrm>
            <a:off x="9889970" y="5207415"/>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76" name="TextBox 75">
            <a:extLst>
              <a:ext uri="{FF2B5EF4-FFF2-40B4-BE49-F238E27FC236}">
                <a16:creationId xmlns:a16="http://schemas.microsoft.com/office/drawing/2014/main" id="{C03B525D-4D5A-457C-A4DD-CED4AFC80798}"/>
              </a:ext>
            </a:extLst>
          </p:cNvPr>
          <p:cNvSpPr txBox="1"/>
          <p:nvPr/>
        </p:nvSpPr>
        <p:spPr>
          <a:xfrm>
            <a:off x="10675176" y="5501955"/>
            <a:ext cx="103906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inout1_i_ack</a:t>
            </a:r>
          </a:p>
        </p:txBody>
      </p:sp>
      <p:sp>
        <p:nvSpPr>
          <p:cNvPr id="77" name="TextBox 76">
            <a:extLst>
              <a:ext uri="{FF2B5EF4-FFF2-40B4-BE49-F238E27FC236}">
                <a16:creationId xmlns:a16="http://schemas.microsoft.com/office/drawing/2014/main" id="{AC5BBBAD-8D62-444B-8029-845EFA734A95}"/>
              </a:ext>
            </a:extLst>
          </p:cNvPr>
          <p:cNvSpPr txBox="1"/>
          <p:nvPr/>
        </p:nvSpPr>
        <p:spPr>
          <a:xfrm>
            <a:off x="8846392" y="5361036"/>
            <a:ext cx="6992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inout1_i</a:t>
            </a:r>
          </a:p>
        </p:txBody>
      </p:sp>
      <p:sp>
        <p:nvSpPr>
          <p:cNvPr id="78" name="TextBox 77">
            <a:extLst>
              <a:ext uri="{FF2B5EF4-FFF2-40B4-BE49-F238E27FC236}">
                <a16:creationId xmlns:a16="http://schemas.microsoft.com/office/drawing/2014/main" id="{462AEC4B-A532-4E05-A564-2C07006A3F59}"/>
              </a:ext>
            </a:extLst>
          </p:cNvPr>
          <p:cNvSpPr txBox="1"/>
          <p:nvPr/>
        </p:nvSpPr>
        <p:spPr>
          <a:xfrm>
            <a:off x="8577085" y="5535683"/>
            <a:ext cx="968534"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Inout1_i_vld</a:t>
            </a:r>
          </a:p>
        </p:txBody>
      </p:sp>
      <p:cxnSp>
        <p:nvCxnSpPr>
          <p:cNvPr id="79" name="Straight Arrow Connector 78">
            <a:extLst>
              <a:ext uri="{FF2B5EF4-FFF2-40B4-BE49-F238E27FC236}">
                <a16:creationId xmlns:a16="http://schemas.microsoft.com/office/drawing/2014/main" id="{FED73C4A-A85A-41D2-87D3-19031BF856E5}"/>
              </a:ext>
            </a:extLst>
          </p:cNvPr>
          <p:cNvCxnSpPr/>
          <p:nvPr/>
        </p:nvCxnSpPr>
        <p:spPr>
          <a:xfrm>
            <a:off x="9494426" y="547625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80" name="Straight Arrow Connector 79">
            <a:extLst>
              <a:ext uri="{FF2B5EF4-FFF2-40B4-BE49-F238E27FC236}">
                <a16:creationId xmlns:a16="http://schemas.microsoft.com/office/drawing/2014/main" id="{45A33AB1-12AB-4FCF-A128-366C3452950C}"/>
              </a:ext>
            </a:extLst>
          </p:cNvPr>
          <p:cNvCxnSpPr/>
          <p:nvPr/>
        </p:nvCxnSpPr>
        <p:spPr>
          <a:xfrm>
            <a:off x="9494426" y="566827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81" name="Straight Arrow Connector 80">
            <a:extLst>
              <a:ext uri="{FF2B5EF4-FFF2-40B4-BE49-F238E27FC236}">
                <a16:creationId xmlns:a16="http://schemas.microsoft.com/office/drawing/2014/main" id="{62488C7E-88E1-46FC-BEF1-629EC5438DED}"/>
              </a:ext>
            </a:extLst>
          </p:cNvPr>
          <p:cNvCxnSpPr/>
          <p:nvPr/>
        </p:nvCxnSpPr>
        <p:spPr>
          <a:xfrm>
            <a:off x="10281937" y="562987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82" name="TextBox 81">
            <a:extLst>
              <a:ext uri="{FF2B5EF4-FFF2-40B4-BE49-F238E27FC236}">
                <a16:creationId xmlns:a16="http://schemas.microsoft.com/office/drawing/2014/main" id="{2C60756D-F454-49E1-B128-FC4388C75A38}"/>
              </a:ext>
            </a:extLst>
          </p:cNvPr>
          <p:cNvSpPr txBox="1"/>
          <p:nvPr/>
        </p:nvSpPr>
        <p:spPr>
          <a:xfrm>
            <a:off x="8499516" y="5913624"/>
            <a:ext cx="1045478"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Inout1_o_ack</a:t>
            </a:r>
          </a:p>
        </p:txBody>
      </p:sp>
      <p:cxnSp>
        <p:nvCxnSpPr>
          <p:cNvPr id="83" name="Straight Arrow Connector 82">
            <a:extLst>
              <a:ext uri="{FF2B5EF4-FFF2-40B4-BE49-F238E27FC236}">
                <a16:creationId xmlns:a16="http://schemas.microsoft.com/office/drawing/2014/main" id="{081BFF54-587E-4442-8132-213CA3CD3FF6}"/>
              </a:ext>
            </a:extLst>
          </p:cNvPr>
          <p:cNvCxnSpPr/>
          <p:nvPr/>
        </p:nvCxnSpPr>
        <p:spPr>
          <a:xfrm>
            <a:off x="9493801" y="604621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84" name="TextBox 83">
            <a:extLst>
              <a:ext uri="{FF2B5EF4-FFF2-40B4-BE49-F238E27FC236}">
                <a16:creationId xmlns:a16="http://schemas.microsoft.com/office/drawing/2014/main" id="{EFD86264-CC4E-4098-B61F-ED1CD13EF144}"/>
              </a:ext>
            </a:extLst>
          </p:cNvPr>
          <p:cNvSpPr txBox="1"/>
          <p:nvPr/>
        </p:nvSpPr>
        <p:spPr>
          <a:xfrm>
            <a:off x="10690427" y="4446540"/>
            <a:ext cx="764953"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out1_vld</a:t>
            </a:r>
          </a:p>
        </p:txBody>
      </p:sp>
      <p:cxnSp>
        <p:nvCxnSpPr>
          <p:cNvPr id="85" name="Straight Arrow Connector 84">
            <a:extLst>
              <a:ext uri="{FF2B5EF4-FFF2-40B4-BE49-F238E27FC236}">
                <a16:creationId xmlns:a16="http://schemas.microsoft.com/office/drawing/2014/main" id="{24551DED-17E2-4A0A-A6E9-BDB040230456}"/>
              </a:ext>
            </a:extLst>
          </p:cNvPr>
          <p:cNvCxnSpPr/>
          <p:nvPr/>
        </p:nvCxnSpPr>
        <p:spPr>
          <a:xfrm>
            <a:off x="10293614" y="45617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86" name="TextBox 85">
            <a:extLst>
              <a:ext uri="{FF2B5EF4-FFF2-40B4-BE49-F238E27FC236}">
                <a16:creationId xmlns:a16="http://schemas.microsoft.com/office/drawing/2014/main" id="{A44D6371-B9B9-4FC4-878D-CD0904700024}"/>
              </a:ext>
            </a:extLst>
          </p:cNvPr>
          <p:cNvSpPr txBox="1"/>
          <p:nvPr/>
        </p:nvSpPr>
        <p:spPr>
          <a:xfrm>
            <a:off x="10665145" y="5931635"/>
            <a:ext cx="105509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inout1_o_vld</a:t>
            </a:r>
          </a:p>
        </p:txBody>
      </p:sp>
      <p:cxnSp>
        <p:nvCxnSpPr>
          <p:cNvPr id="87" name="Straight Arrow Connector 86">
            <a:extLst>
              <a:ext uri="{FF2B5EF4-FFF2-40B4-BE49-F238E27FC236}">
                <a16:creationId xmlns:a16="http://schemas.microsoft.com/office/drawing/2014/main" id="{DBE03777-D485-460A-AC5D-0970868E451F}"/>
              </a:ext>
            </a:extLst>
          </p:cNvPr>
          <p:cNvCxnSpPr/>
          <p:nvPr/>
        </p:nvCxnSpPr>
        <p:spPr>
          <a:xfrm>
            <a:off x="10281937" y="605955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88" name="TextBox 87">
            <a:extLst>
              <a:ext uri="{FF2B5EF4-FFF2-40B4-BE49-F238E27FC236}">
                <a16:creationId xmlns:a16="http://schemas.microsoft.com/office/drawing/2014/main" id="{6E8CD1F3-3F72-4BF5-A7F7-5C58038D3B44}"/>
              </a:ext>
            </a:extLst>
          </p:cNvPr>
          <p:cNvSpPr txBox="1"/>
          <p:nvPr/>
        </p:nvSpPr>
        <p:spPr>
          <a:xfrm>
            <a:off x="10668972" y="5758090"/>
            <a:ext cx="772968"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inout1_o</a:t>
            </a:r>
          </a:p>
        </p:txBody>
      </p:sp>
      <p:cxnSp>
        <p:nvCxnSpPr>
          <p:cNvPr id="89" name="Straight Arrow Connector 88">
            <a:extLst>
              <a:ext uri="{FF2B5EF4-FFF2-40B4-BE49-F238E27FC236}">
                <a16:creationId xmlns:a16="http://schemas.microsoft.com/office/drawing/2014/main" id="{FF317F74-5859-436E-9F7E-25E3EED78468}"/>
              </a:ext>
            </a:extLst>
          </p:cNvPr>
          <p:cNvCxnSpPr/>
          <p:nvPr/>
        </p:nvCxnSpPr>
        <p:spPr>
          <a:xfrm>
            <a:off x="10281937" y="589870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90" name="TextBox 89">
            <a:extLst>
              <a:ext uri="{FF2B5EF4-FFF2-40B4-BE49-F238E27FC236}">
                <a16:creationId xmlns:a16="http://schemas.microsoft.com/office/drawing/2014/main" id="{8EF0F8CC-8421-4109-8A0E-28F9FEDEB244}"/>
              </a:ext>
            </a:extLst>
          </p:cNvPr>
          <p:cNvSpPr txBox="1"/>
          <p:nvPr/>
        </p:nvSpPr>
        <p:spPr>
          <a:xfrm>
            <a:off x="8861622" y="1750967"/>
            <a:ext cx="2559665" cy="461665"/>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ap_hs is compatible with AXI-Stream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Handshake IO Protocol</a:t>
            </a:r>
          </a:p>
        </p:txBody>
      </p:sp>
      <p:sp>
        <p:nvSpPr>
          <p:cNvPr id="3" name="Slide Number Placeholder 2"/>
          <p:cNvSpPr>
            <a:spLocks noGrp="1"/>
          </p:cNvSpPr>
          <p:nvPr>
            <p:ph type="sldNum" sz="quarter" idx="10"/>
          </p:nvPr>
        </p:nvSpPr>
        <p:spPr>
          <a:xfrm>
            <a:off x="579120" y="6325606"/>
            <a:ext cx="3307079" cy="365125"/>
          </a:xfrm>
        </p:spPr>
        <p:txBody>
          <a:bodyPr/>
          <a:lstStyle/>
          <a:p>
            <a:pPr>
              <a:defRPr/>
            </a:pPr>
            <a:r>
              <a:rPr lang="en-US" dirty="0"/>
              <a:t>IO Level Protocols 22- </a:t>
            </a:r>
            <a:fld id="{060BD193-E118-4B16-863C-C8C12C675E3E}" type="slidenum">
              <a:rPr lang="en-US" smtClean="0"/>
              <a:pPr>
                <a:defRPr/>
              </a:pPr>
              <a:t>51</a:t>
            </a:fld>
            <a:endParaRPr lang="en-US" dirty="0"/>
          </a:p>
        </p:txBody>
      </p:sp>
      <p:sp>
        <p:nvSpPr>
          <p:cNvPr id="25" name="Rectangle 24">
            <a:extLst>
              <a:ext uri="{FF2B5EF4-FFF2-40B4-BE49-F238E27FC236}">
                <a16:creationId xmlns:a16="http://schemas.microsoft.com/office/drawing/2014/main" id="{5CED2B9F-1CD6-4491-8751-86DFCD0450A8}"/>
              </a:ext>
            </a:extLst>
          </p:cNvPr>
          <p:cNvSpPr/>
          <p:nvPr/>
        </p:nvSpPr>
        <p:spPr>
          <a:xfrm>
            <a:off x="823088" y="1393535"/>
            <a:ext cx="10238666"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7" name="Content Placeholder 2">
            <a:extLst>
              <a:ext uri="{FF2B5EF4-FFF2-40B4-BE49-F238E27FC236}">
                <a16:creationId xmlns:a16="http://schemas.microsoft.com/office/drawing/2014/main" id="{12837A98-16A5-4A87-BAB0-3A44A9E5AA33}"/>
              </a:ext>
            </a:extLst>
          </p:cNvPr>
          <p:cNvSpPr txBox="1">
            <a:spLocks/>
          </p:cNvSpPr>
          <p:nvPr/>
        </p:nvSpPr>
        <p:spPr bwMode="auto">
          <a:xfrm>
            <a:off x="7734189" y="1508752"/>
            <a:ext cx="3993081" cy="4723815"/>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ea typeface="ＭＳ Ｐゴシック" pitchFamily="24" charset="-128"/>
                <a:cs typeface="ＭＳ Ｐゴシック" pitchFamily="24" charset="-128"/>
              </a:rPr>
              <a:t>After start is applied, the block begins normal operation.</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input valid is asserted</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there is more than one input valid, each can stall the RTL</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It will acknowledge on the same cycle it reads the data (reads on next clock edge)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An output valid is asserted when the port has data</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(hold the data and wait) until an input acknowledge  is received</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2A9A1BEB-F34C-4479-B1A7-DD6B1811D5AD}"/>
              </a:ext>
            </a:extLst>
          </p:cNvPr>
          <p:cNvPicPr>
            <a:picLocks noChangeAspect="1"/>
          </p:cNvPicPr>
          <p:nvPr/>
        </p:nvPicPr>
        <p:blipFill>
          <a:blip r:embed="rId3"/>
          <a:stretch>
            <a:fillRect/>
          </a:stretch>
        </p:blipFill>
        <p:spPr>
          <a:xfrm>
            <a:off x="1169684" y="1508752"/>
            <a:ext cx="6309129" cy="4707625"/>
          </a:xfrm>
          <a:prstGeom prst="rect">
            <a:avLst/>
          </a:prstGeom>
        </p:spPr>
      </p:pic>
    </p:spTree>
    <p:extLst>
      <p:ext uri="{BB962C8B-B14F-4D97-AF65-F5344CB8AC3E}">
        <p14:creationId xmlns:p14="http://schemas.microsoft.com/office/powerpoint/2010/main" val="96685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Handshake IO Protocol</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52</a:t>
            </a:fld>
            <a:endParaRPr lang="en-US" dirty="0">
              <a:solidFill>
                <a:srgbClr val="0C0C0C">
                  <a:tint val="75000"/>
                </a:srgbClr>
              </a:solidFill>
              <a:latin typeface="Arial"/>
            </a:endParaRPr>
          </a:p>
        </p:txBody>
      </p:sp>
      <p:sp>
        <p:nvSpPr>
          <p:cNvPr id="9"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52</a:t>
            </a:fld>
            <a:endParaRPr lang="en-US" sz="1000" dirty="0">
              <a:solidFill>
                <a:srgbClr val="FFFFFF"/>
              </a:solidFill>
              <a:latin typeface="Arial" charset="0"/>
              <a:ea typeface="ＭＳ Ｐゴシック" pitchFamily="34" charset="-128"/>
              <a:cs typeface="Arial" charset="0"/>
            </a:endParaRPr>
          </a:p>
        </p:txBody>
      </p:sp>
      <p:sp>
        <p:nvSpPr>
          <p:cNvPr id="25" name="Rectangle 24">
            <a:extLst>
              <a:ext uri="{FF2B5EF4-FFF2-40B4-BE49-F238E27FC236}">
                <a16:creationId xmlns:a16="http://schemas.microsoft.com/office/drawing/2014/main" id="{5CED2B9F-1CD6-4491-8751-86DFCD0450A8}"/>
              </a:ext>
            </a:extLst>
          </p:cNvPr>
          <p:cNvSpPr/>
          <p:nvPr/>
        </p:nvSpPr>
        <p:spPr>
          <a:xfrm>
            <a:off x="823088" y="1393535"/>
            <a:ext cx="10238666"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26" name="Picture 25" descr="AESL_Port_Level_IO_HS_stall.PNG">
            <a:extLst>
              <a:ext uri="{FF2B5EF4-FFF2-40B4-BE49-F238E27FC236}">
                <a16:creationId xmlns:a16="http://schemas.microsoft.com/office/drawing/2014/main" id="{6D92223C-9106-46B4-95C0-4D41D324D223}"/>
              </a:ext>
            </a:extLst>
          </p:cNvPr>
          <p:cNvPicPr>
            <a:picLocks noChangeAspect="1"/>
          </p:cNvPicPr>
          <p:nvPr/>
        </p:nvPicPr>
        <p:blipFill>
          <a:blip r:embed="rId3"/>
          <a:stretch>
            <a:fillRect/>
          </a:stretch>
        </p:blipFill>
        <p:spPr>
          <a:xfrm>
            <a:off x="874282" y="1739180"/>
            <a:ext cx="8088546" cy="4070930"/>
          </a:xfrm>
          <a:prstGeom prst="rect">
            <a:avLst/>
          </a:prstGeom>
        </p:spPr>
      </p:pic>
      <p:sp>
        <p:nvSpPr>
          <p:cNvPr id="27" name="Content Placeholder 2">
            <a:extLst>
              <a:ext uri="{FF2B5EF4-FFF2-40B4-BE49-F238E27FC236}">
                <a16:creationId xmlns:a16="http://schemas.microsoft.com/office/drawing/2014/main" id="{12837A98-16A5-4A87-BAB0-3A44A9E5AA33}"/>
              </a:ext>
            </a:extLst>
          </p:cNvPr>
          <p:cNvSpPr txBox="1">
            <a:spLocks/>
          </p:cNvSpPr>
          <p:nvPr/>
        </p:nvSpPr>
        <p:spPr bwMode="auto">
          <a:xfrm>
            <a:off x="7734189" y="1508752"/>
            <a:ext cx="3993081" cy="4723815"/>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 </a:t>
            </a:r>
            <a:r>
              <a:rPr lang="en-US" sz="1400" i="1" u="sng" kern="0" dirty="0">
                <a:solidFill>
                  <a:srgbClr val="000000"/>
                </a:solidFill>
                <a:latin typeface="Arial"/>
                <a:ea typeface="ＭＳ Ｐゴシック" pitchFamily="24" charset="-128"/>
                <a:cs typeface="ＭＳ Ｐゴシック" pitchFamily="24" charset="-128"/>
              </a:rPr>
              <a:t>until a read is required</a:t>
            </a:r>
          </a:p>
          <a:p>
            <a:pPr marL="342900" indent="-342900" defTabSz="457200" fontAlgn="base">
              <a:spcBef>
                <a:spcPct val="20000"/>
              </a:spcBef>
              <a:spcAft>
                <a:spcPct val="0"/>
              </a:spcAft>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input valid is asserted</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there is more than one input valid, each can stall the RTL</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It will acknowledge on the same cycle it reads the data (reads on next clock edge)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An output valid is asserted when the port has data</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(hold the data and wait) until an input acknowledge  is received</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
        <p:nvSpPr>
          <p:cNvPr id="28" name="Rectangle 27">
            <a:extLst>
              <a:ext uri="{FF2B5EF4-FFF2-40B4-BE49-F238E27FC236}">
                <a16:creationId xmlns:a16="http://schemas.microsoft.com/office/drawing/2014/main" id="{93374798-5733-4941-BD16-88606E94CE71}"/>
              </a:ext>
            </a:extLst>
          </p:cNvPr>
          <p:cNvSpPr/>
          <p:nvPr/>
        </p:nvSpPr>
        <p:spPr bwMode="auto">
          <a:xfrm>
            <a:off x="3386814" y="2519465"/>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29" name="Rectangle 28">
            <a:extLst>
              <a:ext uri="{FF2B5EF4-FFF2-40B4-BE49-F238E27FC236}">
                <a16:creationId xmlns:a16="http://schemas.microsoft.com/office/drawing/2014/main" id="{85BC4F3F-7DE7-433E-AC52-DE1091A24130}"/>
              </a:ext>
            </a:extLst>
          </p:cNvPr>
          <p:cNvSpPr/>
          <p:nvPr/>
        </p:nvSpPr>
        <p:spPr bwMode="auto">
          <a:xfrm>
            <a:off x="3840773" y="2496767"/>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0" name="Rectangle 29">
            <a:extLst>
              <a:ext uri="{FF2B5EF4-FFF2-40B4-BE49-F238E27FC236}">
                <a16:creationId xmlns:a16="http://schemas.microsoft.com/office/drawing/2014/main" id="{49F7D012-75C1-4CEF-B242-1C0EFE16B006}"/>
              </a:ext>
            </a:extLst>
          </p:cNvPr>
          <p:cNvSpPr/>
          <p:nvPr/>
        </p:nvSpPr>
        <p:spPr bwMode="auto">
          <a:xfrm>
            <a:off x="4304460" y="2503253"/>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1" name="Rectangle 30">
            <a:extLst>
              <a:ext uri="{FF2B5EF4-FFF2-40B4-BE49-F238E27FC236}">
                <a16:creationId xmlns:a16="http://schemas.microsoft.com/office/drawing/2014/main" id="{54D87435-81EE-4AC8-89F6-07DD58606313}"/>
              </a:ext>
            </a:extLst>
          </p:cNvPr>
          <p:cNvSpPr/>
          <p:nvPr/>
        </p:nvSpPr>
        <p:spPr bwMode="auto">
          <a:xfrm>
            <a:off x="4758419" y="2519467"/>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2" name="Rectangle 31">
            <a:extLst>
              <a:ext uri="{FF2B5EF4-FFF2-40B4-BE49-F238E27FC236}">
                <a16:creationId xmlns:a16="http://schemas.microsoft.com/office/drawing/2014/main" id="{0DD53906-F7CC-4696-97C0-9167EEB8358A}"/>
              </a:ext>
            </a:extLst>
          </p:cNvPr>
          <p:cNvSpPr/>
          <p:nvPr/>
        </p:nvSpPr>
        <p:spPr bwMode="auto">
          <a:xfrm>
            <a:off x="5212378" y="2496769"/>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3" name="Rectangle 32">
            <a:extLst>
              <a:ext uri="{FF2B5EF4-FFF2-40B4-BE49-F238E27FC236}">
                <a16:creationId xmlns:a16="http://schemas.microsoft.com/office/drawing/2014/main" id="{5853D3B6-C5FE-4464-9E74-54F0607505A7}"/>
              </a:ext>
            </a:extLst>
          </p:cNvPr>
          <p:cNvSpPr/>
          <p:nvPr/>
        </p:nvSpPr>
        <p:spPr bwMode="auto">
          <a:xfrm>
            <a:off x="5676065" y="2522708"/>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4" name="Rectangle 33">
            <a:extLst>
              <a:ext uri="{FF2B5EF4-FFF2-40B4-BE49-F238E27FC236}">
                <a16:creationId xmlns:a16="http://schemas.microsoft.com/office/drawing/2014/main" id="{19063F7E-C426-43D2-A2F7-F026ADFFC13D}"/>
              </a:ext>
            </a:extLst>
          </p:cNvPr>
          <p:cNvSpPr/>
          <p:nvPr/>
        </p:nvSpPr>
        <p:spPr bwMode="auto">
          <a:xfrm>
            <a:off x="6130024" y="2500013"/>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5" name="Rectangle 34">
            <a:extLst>
              <a:ext uri="{FF2B5EF4-FFF2-40B4-BE49-F238E27FC236}">
                <a16:creationId xmlns:a16="http://schemas.microsoft.com/office/drawing/2014/main" id="{F22DE07A-893D-4990-8A63-744C93E1179A}"/>
              </a:ext>
            </a:extLst>
          </p:cNvPr>
          <p:cNvSpPr/>
          <p:nvPr/>
        </p:nvSpPr>
        <p:spPr bwMode="auto">
          <a:xfrm>
            <a:off x="6593711" y="2525955"/>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6" name="Rectangle 35">
            <a:extLst>
              <a:ext uri="{FF2B5EF4-FFF2-40B4-BE49-F238E27FC236}">
                <a16:creationId xmlns:a16="http://schemas.microsoft.com/office/drawing/2014/main" id="{35A318CC-1923-4CB4-B3D1-1D84E590FC16}"/>
              </a:ext>
            </a:extLst>
          </p:cNvPr>
          <p:cNvSpPr/>
          <p:nvPr/>
        </p:nvSpPr>
        <p:spPr bwMode="auto">
          <a:xfrm>
            <a:off x="7067126" y="2551897"/>
            <a:ext cx="447472" cy="184825"/>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
        <p:nvSpPr>
          <p:cNvPr id="37" name="Rectangle 36">
            <a:extLst>
              <a:ext uri="{FF2B5EF4-FFF2-40B4-BE49-F238E27FC236}">
                <a16:creationId xmlns:a16="http://schemas.microsoft.com/office/drawing/2014/main" id="{85A22BB8-3D93-47F9-BC87-66CFE05B0EA6}"/>
              </a:ext>
            </a:extLst>
          </p:cNvPr>
          <p:cNvSpPr/>
          <p:nvPr/>
        </p:nvSpPr>
        <p:spPr bwMode="auto">
          <a:xfrm>
            <a:off x="2926374" y="2402733"/>
            <a:ext cx="447472" cy="218872"/>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cxnSp>
        <p:nvCxnSpPr>
          <p:cNvPr id="38" name="Straight Connector 37">
            <a:extLst>
              <a:ext uri="{FF2B5EF4-FFF2-40B4-BE49-F238E27FC236}">
                <a16:creationId xmlns:a16="http://schemas.microsoft.com/office/drawing/2014/main" id="{5B052038-3630-499B-807E-BD6D6D8DA055}"/>
              </a:ext>
            </a:extLst>
          </p:cNvPr>
          <p:cNvCxnSpPr/>
          <p:nvPr/>
        </p:nvCxnSpPr>
        <p:spPr bwMode="auto">
          <a:xfrm>
            <a:off x="2926374" y="2402733"/>
            <a:ext cx="4807814" cy="0"/>
          </a:xfrm>
          <a:prstGeom prst="line">
            <a:avLst/>
          </a:prstGeom>
          <a:solidFill>
            <a:srgbClr val="EC891D"/>
          </a:solidFill>
          <a:ln w="19050" cap="flat" cmpd="sng" algn="ctr">
            <a:solidFill>
              <a:srgbClr val="000000"/>
            </a:solidFill>
            <a:prstDash val="solid"/>
            <a:round/>
            <a:headEnd type="none" w="med" len="med"/>
            <a:tailEnd type="none" w="med" len="med"/>
          </a:ln>
          <a:effectLst/>
        </p:spPr>
      </p:cxnSp>
      <p:sp>
        <p:nvSpPr>
          <p:cNvPr id="39" name="Rectangle 38">
            <a:extLst>
              <a:ext uri="{FF2B5EF4-FFF2-40B4-BE49-F238E27FC236}">
                <a16:creationId xmlns:a16="http://schemas.microsoft.com/office/drawing/2014/main" id="{335C0329-A6DB-446B-8A0A-64395CD53087}"/>
              </a:ext>
            </a:extLst>
          </p:cNvPr>
          <p:cNvSpPr/>
          <p:nvPr/>
        </p:nvSpPr>
        <p:spPr bwMode="auto">
          <a:xfrm>
            <a:off x="7530814" y="2505197"/>
            <a:ext cx="184811" cy="213359"/>
          </a:xfrm>
          <a:prstGeom prst="rect">
            <a:avLst/>
          </a:prstGeom>
          <a:solidFill>
            <a:srgbClr val="FFFFFF"/>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Handshake Protocols</a:t>
            </a:r>
          </a:p>
        </p:txBody>
      </p:sp>
      <p:sp>
        <p:nvSpPr>
          <p:cNvPr id="4" name="Slide Number Placeholder 3"/>
          <p:cNvSpPr>
            <a:spLocks noGrp="1"/>
          </p:cNvSpPr>
          <p:nvPr>
            <p:ph type="sldNum" sz="quarter" idx="10"/>
          </p:nvPr>
        </p:nvSpPr>
        <p:spPr>
          <a:xfrm>
            <a:off x="579121" y="6325606"/>
            <a:ext cx="2980508" cy="365125"/>
          </a:xfrm>
        </p:spPr>
        <p:txBody>
          <a:bodyPr/>
          <a:lstStyle/>
          <a:p>
            <a:pPr>
              <a:defRPr/>
            </a:pPr>
            <a:r>
              <a:rPr lang="en-US" dirty="0"/>
              <a:t>IO Level Protocols 22- </a:t>
            </a:r>
            <a:fld id="{060BD193-E118-4B16-863C-C8C12C675E3E}" type="slidenum">
              <a:rPr lang="en-US" smtClean="0"/>
              <a:pPr>
                <a:defRPr/>
              </a:pPr>
              <a:t>53</a:t>
            </a:fld>
            <a:endParaRPr lang="en-US" dirty="0"/>
          </a:p>
        </p:txBody>
      </p:sp>
      <p:sp>
        <p:nvSpPr>
          <p:cNvPr id="3" name="Content Placeholder 2"/>
          <p:cNvSpPr>
            <a:spLocks noGrp="1"/>
          </p:cNvSpPr>
          <p:nvPr>
            <p:ph idx="4294967295"/>
          </p:nvPr>
        </p:nvSpPr>
        <p:spPr>
          <a:xfrm>
            <a:off x="990238" y="1346744"/>
            <a:ext cx="10501312" cy="4268788"/>
          </a:xfrm>
        </p:spPr>
        <p:txBody>
          <a:bodyPr>
            <a:normAutofit fontScale="85000" lnSpcReduction="10000"/>
          </a:bodyPr>
          <a:lstStyle/>
          <a:p>
            <a:r>
              <a:rPr lang="en-US" dirty="0"/>
              <a:t>The other wire protocols are derivatives of ap_hs in behavior</a:t>
            </a:r>
          </a:p>
          <a:p>
            <a:pPr lvl="1"/>
            <a:r>
              <a:rPr lang="en-US" dirty="0"/>
              <a:t>Some subtleties are worth discussing when the full two-way handshake is </a:t>
            </a:r>
            <a:r>
              <a:rPr lang="en-US" b="1" dirty="0"/>
              <a:t>not</a:t>
            </a:r>
            <a:r>
              <a:rPr lang="en-US" dirty="0"/>
              <a:t> used</a:t>
            </a:r>
          </a:p>
          <a:p>
            <a:r>
              <a:rPr lang="en-US" dirty="0"/>
              <a:t>Using the Valid protocols (ap_vld, ap_ovld)</a:t>
            </a:r>
          </a:p>
          <a:p>
            <a:pPr lvl="1"/>
            <a:r>
              <a:rPr lang="en-US" u="sng" dirty="0"/>
              <a:t>Outputs</a:t>
            </a:r>
            <a:r>
              <a:rPr lang="en-US" dirty="0"/>
              <a:t>: Without an associated input acknowledge it is a requirement that the consumer takes the data when the output valid is asserted</a:t>
            </a:r>
          </a:p>
          <a:p>
            <a:pPr lvl="2"/>
            <a:r>
              <a:rPr lang="en-US" dirty="0"/>
              <a:t>Protocol ap_ovld only applies to output ports (is ignored on inputs)</a:t>
            </a:r>
          </a:p>
          <a:p>
            <a:pPr lvl="1"/>
            <a:r>
              <a:rPr lang="en-US" u="sng" dirty="0"/>
              <a:t>Inputs</a:t>
            </a:r>
            <a:r>
              <a:rPr lang="en-US" dirty="0"/>
              <a:t>: No particular issue.</a:t>
            </a:r>
          </a:p>
          <a:p>
            <a:pPr lvl="2"/>
            <a:r>
              <a:rPr lang="en-US" dirty="0"/>
              <a:t>Without an associated output acknowledge, the producer does not know when the data has been read (but the done signal can be used to update values) </a:t>
            </a:r>
          </a:p>
          <a:p>
            <a:r>
              <a:rPr lang="en-US" dirty="0"/>
              <a:t>Using the Acknowledge Protocol (ap_ack)</a:t>
            </a:r>
          </a:p>
          <a:p>
            <a:pPr lvl="1"/>
            <a:r>
              <a:rPr lang="en-US" u="sng" dirty="0"/>
              <a:t>Outputs</a:t>
            </a:r>
            <a:r>
              <a:rPr lang="en-US" dirty="0"/>
              <a:t>: Without an associated output valid the consumer will not know when valid data is ready but the design will stall until it receives an acknowledge (</a:t>
            </a:r>
            <a:r>
              <a:rPr lang="en-US" b="1" u="sng" dirty="0"/>
              <a:t>Dangerous</a:t>
            </a:r>
            <a:r>
              <a:rPr lang="en-US" u="sng" dirty="0"/>
              <a:t>: Lock up potential</a:t>
            </a:r>
            <a:r>
              <a:rPr lang="en-US" dirty="0"/>
              <a:t>)</a:t>
            </a:r>
          </a:p>
          <a:p>
            <a:pPr lvl="1"/>
            <a:r>
              <a:rPr lang="en-US" u="sng" dirty="0"/>
              <a:t>Inputs</a:t>
            </a:r>
            <a:r>
              <a:rPr lang="en-US" dirty="0"/>
              <a:t>: Without an associated input valid, the design will simply read when it is ready and acknowledge that fact.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Registering IO Reads and Writes</a:t>
            </a:r>
          </a:p>
        </p:txBody>
      </p:sp>
      <p:sp>
        <p:nvSpPr>
          <p:cNvPr id="31" name="Slide Number Placeholder 30"/>
          <p:cNvSpPr>
            <a:spLocks noGrp="1"/>
          </p:cNvSpPr>
          <p:nvPr>
            <p:ph type="sldNum" sz="quarter" idx="10"/>
          </p:nvPr>
        </p:nvSpPr>
        <p:spPr>
          <a:xfrm>
            <a:off x="579121" y="6325606"/>
            <a:ext cx="2992960" cy="365125"/>
          </a:xfrm>
        </p:spPr>
        <p:txBody>
          <a:bodyPr/>
          <a:lstStyle/>
          <a:p>
            <a:pPr>
              <a:defRPr/>
            </a:pPr>
            <a:r>
              <a:rPr lang="en-US" dirty="0"/>
              <a:t>IO Level Protocols 22- </a:t>
            </a:r>
            <a:fld id="{060BD193-E118-4B16-863C-C8C12C675E3E}" type="slidenum">
              <a:rPr lang="en-US" smtClean="0"/>
              <a:pPr>
                <a:defRPr/>
              </a:pPr>
              <a:t>54</a:t>
            </a:fld>
            <a:endParaRPr lang="en-US" dirty="0"/>
          </a:p>
        </p:txBody>
      </p:sp>
      <p:sp>
        <p:nvSpPr>
          <p:cNvPr id="3" name="Content Placeholder 2"/>
          <p:cNvSpPr>
            <a:spLocks noGrp="1"/>
          </p:cNvSpPr>
          <p:nvPr>
            <p:ph idx="4294967295"/>
          </p:nvPr>
        </p:nvSpPr>
        <p:spPr>
          <a:xfrm>
            <a:off x="406862" y="1411577"/>
            <a:ext cx="10501313" cy="4268788"/>
          </a:xfrm>
        </p:spPr>
        <p:txBody>
          <a:bodyPr>
            <a:normAutofit/>
          </a:bodyPr>
          <a:lstStyle/>
          <a:p>
            <a:r>
              <a:rPr lang="en-US" dirty="0" err="1"/>
              <a:t>Vitis</a:t>
            </a:r>
            <a:r>
              <a:rPr lang="en-US" dirty="0"/>
              <a:t> HLS does not register Input and Outputs by default</a:t>
            </a:r>
          </a:p>
          <a:p>
            <a:pPr lvl="1"/>
            <a:r>
              <a:rPr lang="en-US" dirty="0"/>
              <a:t>It will chain operations to minimize latency</a:t>
            </a:r>
          </a:p>
          <a:p>
            <a:pPr lvl="1"/>
            <a:r>
              <a:rPr lang="en-US" dirty="0"/>
              <a:t>The inputs will be read when the design requires them</a:t>
            </a:r>
          </a:p>
          <a:p>
            <a:pPr lvl="1"/>
            <a:r>
              <a:rPr lang="en-US" dirty="0"/>
              <a:t>The outputs will be written as soon as they are available</a:t>
            </a:r>
          </a:p>
          <a:p>
            <a:pPr lvl="1"/>
            <a:endParaRPr lang="en-US" sz="1400" dirty="0"/>
          </a:p>
          <a:p>
            <a:r>
              <a:rPr lang="en-US" dirty="0"/>
              <a:t>Inputs and outputs can be registered</a:t>
            </a:r>
          </a:p>
          <a:p>
            <a:pPr lvl="1"/>
            <a:r>
              <a:rPr lang="en-US" dirty="0"/>
              <a:t>Inputs will be registered in the first cycle</a:t>
            </a:r>
          </a:p>
          <a:p>
            <a:pPr lvl="2"/>
            <a:r>
              <a:rPr lang="en-US" dirty="0"/>
              <a:t>Input pointers and partitioned arrays will be registered when </a:t>
            </a:r>
            <a:br>
              <a:rPr lang="en-US" dirty="0"/>
            </a:br>
            <a:r>
              <a:rPr lang="en-US" dirty="0"/>
              <a:t>they are required</a:t>
            </a:r>
          </a:p>
          <a:p>
            <a:pPr lvl="1"/>
            <a:r>
              <a:rPr lang="en-US" dirty="0"/>
              <a:t>Outputs will be registered and held until the next write operation</a:t>
            </a:r>
          </a:p>
          <a:p>
            <a:pPr lvl="2"/>
            <a:r>
              <a:rPr lang="en-US" dirty="0"/>
              <a:t>Which for scalars will be the next transaction (can’t write twice to </a:t>
            </a:r>
            <a:br>
              <a:rPr lang="en-US" dirty="0"/>
            </a:br>
            <a:r>
              <a:rPr lang="en-US" dirty="0"/>
              <a:t>the same port) unless the block is pipelined</a:t>
            </a:r>
          </a:p>
        </p:txBody>
      </p:sp>
      <p:pic>
        <p:nvPicPr>
          <p:cNvPr id="32" name="Picture 31">
            <a:extLst>
              <a:ext uri="{FF2B5EF4-FFF2-40B4-BE49-F238E27FC236}">
                <a16:creationId xmlns:a16="http://schemas.microsoft.com/office/drawing/2014/main" id="{20F780DD-8DC6-4AE9-A352-D10650501AB5}"/>
              </a:ext>
            </a:extLst>
          </p:cNvPr>
          <p:cNvPicPr>
            <a:picLocks noChangeAspect="1"/>
          </p:cNvPicPr>
          <p:nvPr/>
        </p:nvPicPr>
        <p:blipFill>
          <a:blip r:embed="rId2"/>
          <a:stretch>
            <a:fillRect/>
          </a:stretch>
        </p:blipFill>
        <p:spPr>
          <a:xfrm>
            <a:off x="12810294" y="2849148"/>
            <a:ext cx="3181350" cy="2543175"/>
          </a:xfrm>
          <a:prstGeom prst="rect">
            <a:avLst/>
          </a:prstGeom>
        </p:spPr>
      </p:pic>
      <p:grpSp>
        <p:nvGrpSpPr>
          <p:cNvPr id="74" name="Group 73">
            <a:extLst>
              <a:ext uri="{FF2B5EF4-FFF2-40B4-BE49-F238E27FC236}">
                <a16:creationId xmlns:a16="http://schemas.microsoft.com/office/drawing/2014/main" id="{4FE26E87-0E21-41DD-9FEA-87F5B211CFB7}"/>
              </a:ext>
            </a:extLst>
          </p:cNvPr>
          <p:cNvGrpSpPr/>
          <p:nvPr/>
        </p:nvGrpSpPr>
        <p:grpSpPr>
          <a:xfrm>
            <a:off x="7273449" y="1777587"/>
            <a:ext cx="3634727" cy="1788577"/>
            <a:chOff x="1768435" y="1969610"/>
            <a:chExt cx="3709874" cy="2371804"/>
          </a:xfrm>
        </p:grpSpPr>
        <p:sp>
          <p:nvSpPr>
            <p:cNvPr id="75" name="TextBox 74">
              <a:extLst>
                <a:ext uri="{FF2B5EF4-FFF2-40B4-BE49-F238E27FC236}">
                  <a16:creationId xmlns:a16="http://schemas.microsoft.com/office/drawing/2014/main" id="{8A781488-2E85-48F6-94FF-95E04A9DC37A}"/>
                </a:ext>
              </a:extLst>
            </p:cNvPr>
            <p:cNvSpPr txBox="1"/>
            <p:nvPr/>
          </p:nvSpPr>
          <p:spPr>
            <a:xfrm>
              <a:off x="1768436" y="2238444"/>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rPr>
                <a:t>in1</a:t>
              </a:r>
            </a:p>
          </p:txBody>
        </p:sp>
        <p:sp>
          <p:nvSpPr>
            <p:cNvPr id="79" name="TextBox 78">
              <a:extLst>
                <a:ext uri="{FF2B5EF4-FFF2-40B4-BE49-F238E27FC236}">
                  <a16:creationId xmlns:a16="http://schemas.microsoft.com/office/drawing/2014/main" id="{38B49797-2380-40BB-97C9-90B5107F0005}"/>
                </a:ext>
              </a:extLst>
            </p:cNvPr>
            <p:cNvSpPr txBox="1"/>
            <p:nvPr/>
          </p:nvSpPr>
          <p:spPr>
            <a:xfrm>
              <a:off x="2720511" y="1969610"/>
              <a:ext cx="352098" cy="306103"/>
            </a:xfrm>
            <a:prstGeom prst="rect">
              <a:avLst/>
            </a:prstGeom>
            <a:noFill/>
          </p:spPr>
          <p:txBody>
            <a:bodyPr wrap="none" rtlCol="0">
              <a:spAutoFit/>
            </a:bodyPr>
            <a:lstStyle/>
            <a:p>
              <a:pPr algn="r" defTabSz="914400" fontAlgn="base">
                <a:spcBef>
                  <a:spcPct val="0"/>
                </a:spcBef>
                <a:spcAft>
                  <a:spcPct val="0"/>
                </a:spcAft>
                <a:defRPr/>
              </a:pPr>
              <a:r>
                <a:rPr lang="en-US" sz="900" b="1" kern="0" dirty="0" err="1">
                  <a:solidFill>
                    <a:srgbClr val="000000"/>
                  </a:solidFill>
                </a:rPr>
                <a:t>clk</a:t>
              </a:r>
              <a:endParaRPr lang="en-US" sz="900" b="1" kern="0" dirty="0">
                <a:solidFill>
                  <a:srgbClr val="000000"/>
                </a:solidFill>
              </a:endParaRPr>
            </a:p>
          </p:txBody>
        </p:sp>
        <p:sp>
          <p:nvSpPr>
            <p:cNvPr id="81" name="TextBox 80">
              <a:extLst>
                <a:ext uri="{FF2B5EF4-FFF2-40B4-BE49-F238E27FC236}">
                  <a16:creationId xmlns:a16="http://schemas.microsoft.com/office/drawing/2014/main" id="{1A0EC958-60EB-41F7-885C-F1CD6A83731F}"/>
                </a:ext>
              </a:extLst>
            </p:cNvPr>
            <p:cNvSpPr txBox="1"/>
            <p:nvPr/>
          </p:nvSpPr>
          <p:spPr>
            <a:xfrm>
              <a:off x="1768436" y="2460711"/>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rPr>
                <a:t>in2</a:t>
              </a:r>
            </a:p>
          </p:txBody>
        </p:sp>
        <p:sp>
          <p:nvSpPr>
            <p:cNvPr id="84" name="TextBox 83">
              <a:extLst>
                <a:ext uri="{FF2B5EF4-FFF2-40B4-BE49-F238E27FC236}">
                  <a16:creationId xmlns:a16="http://schemas.microsoft.com/office/drawing/2014/main" id="{D576A315-9FDC-4AA9-9E70-5B8B0811346F}"/>
                </a:ext>
              </a:extLst>
            </p:cNvPr>
            <p:cNvSpPr txBox="1"/>
            <p:nvPr/>
          </p:nvSpPr>
          <p:spPr>
            <a:xfrm>
              <a:off x="1768435" y="3851450"/>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rPr>
                <a:t>sum</a:t>
              </a:r>
            </a:p>
          </p:txBody>
        </p:sp>
        <p:cxnSp>
          <p:nvCxnSpPr>
            <p:cNvPr id="85" name="Straight Connector 84">
              <a:extLst>
                <a:ext uri="{FF2B5EF4-FFF2-40B4-BE49-F238E27FC236}">
                  <a16:creationId xmlns:a16="http://schemas.microsoft.com/office/drawing/2014/main" id="{C5C486D1-1CBF-43F3-A173-563B8FC200BE}"/>
                </a:ext>
              </a:extLst>
            </p:cNvPr>
            <p:cNvCxnSpPr/>
            <p:nvPr/>
          </p:nvCxnSpPr>
          <p:spPr>
            <a:xfrm rot="10800000">
              <a:off x="3058801" y="4005071"/>
              <a:ext cx="2396515"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86" name="Rounded Rectangle 66">
              <a:extLst>
                <a:ext uri="{FF2B5EF4-FFF2-40B4-BE49-F238E27FC236}">
                  <a16:creationId xmlns:a16="http://schemas.microsoft.com/office/drawing/2014/main" id="{E27192FE-2C59-4B4E-B6BC-BC6F4EDC30D3}"/>
                </a:ext>
              </a:extLst>
            </p:cNvPr>
            <p:cNvSpPr/>
            <p:nvPr/>
          </p:nvSpPr>
          <p:spPr>
            <a:xfrm>
              <a:off x="3957520" y="3928259"/>
              <a:ext cx="422455" cy="153626"/>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sum</a:t>
              </a:r>
            </a:p>
          </p:txBody>
        </p:sp>
        <p:cxnSp>
          <p:nvCxnSpPr>
            <p:cNvPr id="87" name="Straight Connector 86">
              <a:extLst>
                <a:ext uri="{FF2B5EF4-FFF2-40B4-BE49-F238E27FC236}">
                  <a16:creationId xmlns:a16="http://schemas.microsoft.com/office/drawing/2014/main" id="{282FABB9-93E4-4B66-9344-089AC2A02C54}"/>
                </a:ext>
              </a:extLst>
            </p:cNvPr>
            <p:cNvCxnSpPr/>
            <p:nvPr/>
          </p:nvCxnSpPr>
          <p:spPr>
            <a:xfrm rot="10800000">
              <a:off x="3074205" y="4235505"/>
              <a:ext cx="921722"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88" name="Straight Connector 87">
              <a:extLst>
                <a:ext uri="{FF2B5EF4-FFF2-40B4-BE49-F238E27FC236}">
                  <a16:creationId xmlns:a16="http://schemas.microsoft.com/office/drawing/2014/main" id="{B14F017D-26AD-404F-B324-29AB764ED321}"/>
                </a:ext>
              </a:extLst>
            </p:cNvPr>
            <p:cNvCxnSpPr/>
            <p:nvPr/>
          </p:nvCxnSpPr>
          <p:spPr>
            <a:xfrm rot="16200000" flipH="1">
              <a:off x="3938319" y="4177891"/>
              <a:ext cx="115215"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4" name="Straight Connector 93">
              <a:extLst>
                <a:ext uri="{FF2B5EF4-FFF2-40B4-BE49-F238E27FC236}">
                  <a16:creationId xmlns:a16="http://schemas.microsoft.com/office/drawing/2014/main" id="{0F4E8DAA-EFD5-4F1E-854E-8BF7545B2381}"/>
                </a:ext>
              </a:extLst>
            </p:cNvPr>
            <p:cNvCxnSpPr/>
            <p:nvPr/>
          </p:nvCxnSpPr>
          <p:spPr>
            <a:xfrm rot="10800000">
              <a:off x="3995926" y="4120286"/>
              <a:ext cx="345644"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5" name="Straight Connector 94">
              <a:extLst>
                <a:ext uri="{FF2B5EF4-FFF2-40B4-BE49-F238E27FC236}">
                  <a16:creationId xmlns:a16="http://schemas.microsoft.com/office/drawing/2014/main" id="{0A90144B-AD72-4ECB-A1AC-08424B48D887}"/>
                </a:ext>
              </a:extLst>
            </p:cNvPr>
            <p:cNvCxnSpPr/>
            <p:nvPr/>
          </p:nvCxnSpPr>
          <p:spPr>
            <a:xfrm rot="16200000" flipH="1">
              <a:off x="4283961" y="4177891"/>
              <a:ext cx="115215"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7" name="Straight Connector 96">
              <a:extLst>
                <a:ext uri="{FF2B5EF4-FFF2-40B4-BE49-F238E27FC236}">
                  <a16:creationId xmlns:a16="http://schemas.microsoft.com/office/drawing/2014/main" id="{3D3B761D-59FE-4C02-A462-54992A40CAA5}"/>
                </a:ext>
              </a:extLst>
            </p:cNvPr>
            <p:cNvCxnSpPr/>
            <p:nvPr/>
          </p:nvCxnSpPr>
          <p:spPr>
            <a:xfrm rot="10800000">
              <a:off x="4341571" y="4235498"/>
              <a:ext cx="768100"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99" name="TextBox 98">
              <a:extLst>
                <a:ext uri="{FF2B5EF4-FFF2-40B4-BE49-F238E27FC236}">
                  <a16:creationId xmlns:a16="http://schemas.microsoft.com/office/drawing/2014/main" id="{05F6E82E-4AAC-4266-801F-F1F53DC856F8}"/>
                </a:ext>
              </a:extLst>
            </p:cNvPr>
            <p:cNvSpPr txBox="1"/>
            <p:nvPr/>
          </p:nvSpPr>
          <p:spPr>
            <a:xfrm>
              <a:off x="1768435" y="4035311"/>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err="1">
                  <a:solidFill>
                    <a:srgbClr val="000000"/>
                  </a:solidFill>
                </a:rPr>
                <a:t>sum_vld</a:t>
              </a:r>
              <a:endParaRPr lang="en-US" sz="900" b="1" kern="0" dirty="0">
                <a:solidFill>
                  <a:srgbClr val="000000"/>
                </a:solidFill>
              </a:endParaRPr>
            </a:p>
          </p:txBody>
        </p:sp>
        <p:cxnSp>
          <p:nvCxnSpPr>
            <p:cNvPr id="102" name="Straight Connector 101">
              <a:extLst>
                <a:ext uri="{FF2B5EF4-FFF2-40B4-BE49-F238E27FC236}">
                  <a16:creationId xmlns:a16="http://schemas.microsoft.com/office/drawing/2014/main" id="{E8CB6B83-9886-4AD5-B483-CC67CE03EF32}"/>
                </a:ext>
              </a:extLst>
            </p:cNvPr>
            <p:cNvCxnSpPr>
              <a:stCxn id="124" idx="0"/>
            </p:cNvCxnSpPr>
            <p:nvPr/>
          </p:nvCxnSpPr>
          <p:spPr>
            <a:xfrm rot="5400000" flipH="1" flipV="1">
              <a:off x="3884502" y="3006541"/>
              <a:ext cx="768099" cy="1"/>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cxnSp>
          <p:nvCxnSpPr>
            <p:cNvPr id="103" name="Straight Connector 102">
              <a:extLst>
                <a:ext uri="{FF2B5EF4-FFF2-40B4-BE49-F238E27FC236}">
                  <a16:creationId xmlns:a16="http://schemas.microsoft.com/office/drawing/2014/main" id="{8CE7C71F-F167-4735-B377-76DCE1F52BF9}"/>
                </a:ext>
              </a:extLst>
            </p:cNvPr>
            <p:cNvCxnSpPr/>
            <p:nvPr/>
          </p:nvCxnSpPr>
          <p:spPr>
            <a:xfrm rot="5400000">
              <a:off x="3577743" y="2911009"/>
              <a:ext cx="267871" cy="0"/>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sp>
          <p:nvSpPr>
            <p:cNvPr id="105" name="TextBox 104">
              <a:extLst>
                <a:ext uri="{FF2B5EF4-FFF2-40B4-BE49-F238E27FC236}">
                  <a16:creationId xmlns:a16="http://schemas.microsoft.com/office/drawing/2014/main" id="{BF549611-CA75-4986-BEE3-0FAA3C4D9F0A}"/>
                </a:ext>
              </a:extLst>
            </p:cNvPr>
            <p:cNvSpPr txBox="1"/>
            <p:nvPr/>
          </p:nvSpPr>
          <p:spPr>
            <a:xfrm>
              <a:off x="1771185" y="2692105"/>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rPr>
                <a:t>in3</a:t>
              </a:r>
            </a:p>
          </p:txBody>
        </p:sp>
        <p:cxnSp>
          <p:nvCxnSpPr>
            <p:cNvPr id="106" name="Straight Connector 105">
              <a:extLst>
                <a:ext uri="{FF2B5EF4-FFF2-40B4-BE49-F238E27FC236}">
                  <a16:creationId xmlns:a16="http://schemas.microsoft.com/office/drawing/2014/main" id="{9F62A36E-8C91-4955-8221-7323121ADC99}"/>
                </a:ext>
              </a:extLst>
            </p:cNvPr>
            <p:cNvCxnSpPr/>
            <p:nvPr/>
          </p:nvCxnSpPr>
          <p:spPr>
            <a:xfrm rot="16200000" flipH="1">
              <a:off x="3211931" y="2776591"/>
              <a:ext cx="615442" cy="1"/>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E84D6395-DCE9-4AD2-B30E-D795D57DEF8B}"/>
                </a:ext>
              </a:extLst>
            </p:cNvPr>
            <p:cNvCxnSpPr/>
            <p:nvPr/>
          </p:nvCxnSpPr>
          <p:spPr>
            <a:xfrm rot="16200000" flipH="1">
              <a:off x="3503199" y="2987337"/>
              <a:ext cx="421490" cy="966"/>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grpSp>
          <p:nvGrpSpPr>
            <p:cNvPr id="108" name="Group 71">
              <a:extLst>
                <a:ext uri="{FF2B5EF4-FFF2-40B4-BE49-F238E27FC236}">
                  <a16:creationId xmlns:a16="http://schemas.microsoft.com/office/drawing/2014/main" id="{59EBDC0D-83A3-4198-B4A6-752E5EDDCB02}"/>
                </a:ext>
              </a:extLst>
            </p:cNvPr>
            <p:cNvGrpSpPr/>
            <p:nvPr/>
          </p:nvGrpSpPr>
          <p:grpSpPr>
            <a:xfrm>
              <a:off x="3463016" y="2054621"/>
              <a:ext cx="401015" cy="145419"/>
              <a:chOff x="-66694" y="1130300"/>
              <a:chExt cx="533401" cy="228600"/>
            </a:xfrm>
            <a:effectLst>
              <a:outerShdw blurRad="50800" dist="38100" dir="2700000" algn="tl" rotWithShape="0">
                <a:prstClr val="black">
                  <a:alpha val="40000"/>
                </a:prstClr>
              </a:outerShdw>
            </a:effectLst>
          </p:grpSpPr>
          <p:cxnSp>
            <p:nvCxnSpPr>
              <p:cNvPr id="148" name="Straight Connector 147">
                <a:extLst>
                  <a:ext uri="{FF2B5EF4-FFF2-40B4-BE49-F238E27FC236}">
                    <a16:creationId xmlns:a16="http://schemas.microsoft.com/office/drawing/2014/main" id="{079D6080-0CCA-4D40-8ABA-79468CE819F4}"/>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9" name="Straight Connector 148">
                <a:extLst>
                  <a:ext uri="{FF2B5EF4-FFF2-40B4-BE49-F238E27FC236}">
                    <a16:creationId xmlns:a16="http://schemas.microsoft.com/office/drawing/2014/main" id="{37FF0378-759B-4942-8652-A3F09A97F60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50" name="Straight Connector 149">
                <a:extLst>
                  <a:ext uri="{FF2B5EF4-FFF2-40B4-BE49-F238E27FC236}">
                    <a16:creationId xmlns:a16="http://schemas.microsoft.com/office/drawing/2014/main" id="{65BDE632-BAF3-43B7-837D-CD23BC54D948}"/>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51" name="Straight Connector 150">
                <a:extLst>
                  <a:ext uri="{FF2B5EF4-FFF2-40B4-BE49-F238E27FC236}">
                    <a16:creationId xmlns:a16="http://schemas.microsoft.com/office/drawing/2014/main" id="{FC05D739-708B-446B-9F8E-58661612C1F8}"/>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09" name="Group 71">
              <a:extLst>
                <a:ext uri="{FF2B5EF4-FFF2-40B4-BE49-F238E27FC236}">
                  <a16:creationId xmlns:a16="http://schemas.microsoft.com/office/drawing/2014/main" id="{FDE1EF47-3F75-4CA1-8868-2E660A3D903D}"/>
                </a:ext>
              </a:extLst>
            </p:cNvPr>
            <p:cNvGrpSpPr/>
            <p:nvPr/>
          </p:nvGrpSpPr>
          <p:grpSpPr>
            <a:xfrm>
              <a:off x="3864030" y="2054621"/>
              <a:ext cx="401015" cy="145419"/>
              <a:chOff x="-66694" y="1130300"/>
              <a:chExt cx="533401" cy="228600"/>
            </a:xfrm>
            <a:effectLst>
              <a:outerShdw blurRad="50800" dist="38100" dir="2700000" algn="tl" rotWithShape="0">
                <a:prstClr val="black">
                  <a:alpha val="40000"/>
                </a:prstClr>
              </a:outerShdw>
            </a:effectLst>
          </p:grpSpPr>
          <p:cxnSp>
            <p:nvCxnSpPr>
              <p:cNvPr id="144" name="Straight Connector 143">
                <a:extLst>
                  <a:ext uri="{FF2B5EF4-FFF2-40B4-BE49-F238E27FC236}">
                    <a16:creationId xmlns:a16="http://schemas.microsoft.com/office/drawing/2014/main" id="{D3CA9DA1-CC14-4791-830A-1AE09FF7F8D3}"/>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089E33BA-2FEF-4AA3-A0BA-1D4353B65F0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2D1ABB40-3956-4BD7-8D88-9FA8BF02B0D6}"/>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F5E2D931-F917-4AA9-9D9F-922386C36A41}"/>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0" name="Group 71">
              <a:extLst>
                <a:ext uri="{FF2B5EF4-FFF2-40B4-BE49-F238E27FC236}">
                  <a16:creationId xmlns:a16="http://schemas.microsoft.com/office/drawing/2014/main" id="{D384A47A-963C-4FDF-A21C-65A53E5299E3}"/>
                </a:ext>
              </a:extLst>
            </p:cNvPr>
            <p:cNvGrpSpPr/>
            <p:nvPr/>
          </p:nvGrpSpPr>
          <p:grpSpPr>
            <a:xfrm>
              <a:off x="4265045" y="2054621"/>
              <a:ext cx="401015" cy="145419"/>
              <a:chOff x="-66694" y="1130300"/>
              <a:chExt cx="533401" cy="228600"/>
            </a:xfrm>
            <a:effectLst>
              <a:outerShdw blurRad="50800" dist="38100" dir="2700000" algn="tl" rotWithShape="0">
                <a:prstClr val="black">
                  <a:alpha val="40000"/>
                </a:prstClr>
              </a:outerShdw>
            </a:effectLst>
          </p:grpSpPr>
          <p:cxnSp>
            <p:nvCxnSpPr>
              <p:cNvPr id="140" name="Straight Connector 139">
                <a:extLst>
                  <a:ext uri="{FF2B5EF4-FFF2-40B4-BE49-F238E27FC236}">
                    <a16:creationId xmlns:a16="http://schemas.microsoft.com/office/drawing/2014/main" id="{F975E40C-E918-4BB5-A48E-E0F7D77CA9AE}"/>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275A72A1-BB74-49D8-B4AE-2FDB16D4F3B2}"/>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D7093899-D643-4EDF-97B3-069257740230}"/>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3" name="Straight Connector 142">
                <a:extLst>
                  <a:ext uri="{FF2B5EF4-FFF2-40B4-BE49-F238E27FC236}">
                    <a16:creationId xmlns:a16="http://schemas.microsoft.com/office/drawing/2014/main" id="{EBEB78CB-5BEC-4964-859C-52CB0F0EB36A}"/>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1" name="Group 71">
              <a:extLst>
                <a:ext uri="{FF2B5EF4-FFF2-40B4-BE49-F238E27FC236}">
                  <a16:creationId xmlns:a16="http://schemas.microsoft.com/office/drawing/2014/main" id="{CB049522-A3CA-46DE-A5CB-85D391A254E4}"/>
                </a:ext>
              </a:extLst>
            </p:cNvPr>
            <p:cNvGrpSpPr/>
            <p:nvPr/>
          </p:nvGrpSpPr>
          <p:grpSpPr>
            <a:xfrm>
              <a:off x="4666059" y="2054621"/>
              <a:ext cx="401015" cy="145419"/>
              <a:chOff x="-66694" y="1130300"/>
              <a:chExt cx="533401" cy="228600"/>
            </a:xfrm>
            <a:effectLst>
              <a:outerShdw blurRad="50800" dist="38100" dir="2700000" algn="tl" rotWithShape="0">
                <a:prstClr val="black">
                  <a:alpha val="40000"/>
                </a:prstClr>
              </a:outerShdw>
            </a:effectLst>
          </p:grpSpPr>
          <p:cxnSp>
            <p:nvCxnSpPr>
              <p:cNvPr id="136" name="Straight Connector 135">
                <a:extLst>
                  <a:ext uri="{FF2B5EF4-FFF2-40B4-BE49-F238E27FC236}">
                    <a16:creationId xmlns:a16="http://schemas.microsoft.com/office/drawing/2014/main" id="{87B31089-D198-429E-81AD-3DF6EBA04551}"/>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E203E038-CD1C-4183-B454-733D633F966A}"/>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8" name="Straight Connector 137">
                <a:extLst>
                  <a:ext uri="{FF2B5EF4-FFF2-40B4-BE49-F238E27FC236}">
                    <a16:creationId xmlns:a16="http://schemas.microsoft.com/office/drawing/2014/main" id="{4D2E73A1-FCEB-4DAE-BB09-236F424D903C}"/>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FA1277E4-6998-498D-923D-ABF5E87EC4A4}"/>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2" name="Group 71">
              <a:extLst>
                <a:ext uri="{FF2B5EF4-FFF2-40B4-BE49-F238E27FC236}">
                  <a16:creationId xmlns:a16="http://schemas.microsoft.com/office/drawing/2014/main" id="{8D10BD25-8FF5-43B9-912B-558293DEA7EC}"/>
                </a:ext>
              </a:extLst>
            </p:cNvPr>
            <p:cNvGrpSpPr/>
            <p:nvPr/>
          </p:nvGrpSpPr>
          <p:grpSpPr>
            <a:xfrm>
              <a:off x="5067073" y="2054621"/>
              <a:ext cx="401015" cy="145419"/>
              <a:chOff x="-66694" y="1130300"/>
              <a:chExt cx="533401" cy="228600"/>
            </a:xfrm>
            <a:effectLst>
              <a:outerShdw blurRad="50800" dist="38100" dir="2700000" algn="tl" rotWithShape="0">
                <a:prstClr val="black">
                  <a:alpha val="40000"/>
                </a:prstClr>
              </a:outerShdw>
            </a:effectLst>
          </p:grpSpPr>
          <p:cxnSp>
            <p:nvCxnSpPr>
              <p:cNvPr id="132" name="Straight Connector 131">
                <a:extLst>
                  <a:ext uri="{FF2B5EF4-FFF2-40B4-BE49-F238E27FC236}">
                    <a16:creationId xmlns:a16="http://schemas.microsoft.com/office/drawing/2014/main" id="{79547320-522F-4DE7-80B5-31E4A4276413}"/>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3" name="Straight Connector 132">
                <a:extLst>
                  <a:ext uri="{FF2B5EF4-FFF2-40B4-BE49-F238E27FC236}">
                    <a16:creationId xmlns:a16="http://schemas.microsoft.com/office/drawing/2014/main" id="{B182F48E-73D4-4162-A289-B40B69DA6A4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D4B7F7A5-8644-47F7-AB49-FF4515E43F87}"/>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4D66E7BC-38CD-4C6A-8B8F-2BB09FEAAF96}"/>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3" name="Group 71">
              <a:extLst>
                <a:ext uri="{FF2B5EF4-FFF2-40B4-BE49-F238E27FC236}">
                  <a16:creationId xmlns:a16="http://schemas.microsoft.com/office/drawing/2014/main" id="{985AD4F8-4D38-4DF4-ABBF-DB39D63AB255}"/>
                </a:ext>
              </a:extLst>
            </p:cNvPr>
            <p:cNvGrpSpPr/>
            <p:nvPr/>
          </p:nvGrpSpPr>
          <p:grpSpPr>
            <a:xfrm>
              <a:off x="3058793" y="2046420"/>
              <a:ext cx="401015" cy="145419"/>
              <a:chOff x="-66694" y="1130300"/>
              <a:chExt cx="533401" cy="228600"/>
            </a:xfrm>
            <a:effectLst>
              <a:outerShdw blurRad="50800" dist="38100" dir="2700000" algn="tl" rotWithShape="0">
                <a:prstClr val="black">
                  <a:alpha val="40000"/>
                </a:prstClr>
              </a:outerShdw>
            </a:effectLst>
          </p:grpSpPr>
          <p:cxnSp>
            <p:nvCxnSpPr>
              <p:cNvPr id="128" name="Straight Connector 127">
                <a:extLst>
                  <a:ext uri="{FF2B5EF4-FFF2-40B4-BE49-F238E27FC236}">
                    <a16:creationId xmlns:a16="http://schemas.microsoft.com/office/drawing/2014/main" id="{A81F6270-75DD-49A7-A8F3-4B5168609F2D}"/>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0CEBC387-29DD-48F6-A46A-D8015B6B6FB7}"/>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EA22417B-BB08-41D2-B076-7C01F93BB70A}"/>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61E2DE7F-EFA3-41BF-9064-05CDB627378C}"/>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cxnSp>
          <p:nvCxnSpPr>
            <p:cNvPr id="114" name="Straight Connector 113">
              <a:extLst>
                <a:ext uri="{FF2B5EF4-FFF2-40B4-BE49-F238E27FC236}">
                  <a16:creationId xmlns:a16="http://schemas.microsoft.com/office/drawing/2014/main" id="{36E7BE99-218E-4FBA-90E8-5B0682DC1068}"/>
                </a:ext>
              </a:extLst>
            </p:cNvPr>
            <p:cNvCxnSpPr/>
            <p:nvPr/>
          </p:nvCxnSpPr>
          <p:spPr>
            <a:xfrm rot="10800000" flipV="1">
              <a:off x="3058798" y="2392060"/>
              <a:ext cx="2419510"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15" name="Rounded Rectangle 57">
              <a:extLst>
                <a:ext uri="{FF2B5EF4-FFF2-40B4-BE49-F238E27FC236}">
                  <a16:creationId xmlns:a16="http://schemas.microsoft.com/office/drawing/2014/main" id="{132DE4FC-FDAA-4627-9F0E-002762699ACF}"/>
                </a:ext>
              </a:extLst>
            </p:cNvPr>
            <p:cNvSpPr/>
            <p:nvPr/>
          </p:nvSpPr>
          <p:spPr>
            <a:xfrm>
              <a:off x="3463019" y="2315255"/>
              <a:ext cx="417691" cy="153620"/>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X1</a:t>
              </a:r>
            </a:p>
          </p:txBody>
        </p:sp>
        <p:cxnSp>
          <p:nvCxnSpPr>
            <p:cNvPr id="117" name="Straight Connector 116">
              <a:extLst>
                <a:ext uri="{FF2B5EF4-FFF2-40B4-BE49-F238E27FC236}">
                  <a16:creationId xmlns:a16="http://schemas.microsoft.com/office/drawing/2014/main" id="{B16EE87D-F601-4A28-BCB1-FCAA582F8BFD}"/>
                </a:ext>
              </a:extLst>
            </p:cNvPr>
            <p:cNvCxnSpPr/>
            <p:nvPr/>
          </p:nvCxnSpPr>
          <p:spPr>
            <a:xfrm rot="10800000" flipV="1">
              <a:off x="3058794" y="2622489"/>
              <a:ext cx="2419515"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18" name="Rounded Rectangle 77">
              <a:extLst>
                <a:ext uri="{FF2B5EF4-FFF2-40B4-BE49-F238E27FC236}">
                  <a16:creationId xmlns:a16="http://schemas.microsoft.com/office/drawing/2014/main" id="{D0B62678-8269-4DE0-A098-8476232B04EF}"/>
                </a:ext>
              </a:extLst>
            </p:cNvPr>
            <p:cNvSpPr/>
            <p:nvPr/>
          </p:nvSpPr>
          <p:spPr>
            <a:xfrm>
              <a:off x="3912156" y="2545685"/>
              <a:ext cx="391009" cy="153620"/>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X2</a:t>
              </a:r>
            </a:p>
          </p:txBody>
        </p:sp>
        <p:cxnSp>
          <p:nvCxnSpPr>
            <p:cNvPr id="119" name="Straight Connector 118">
              <a:extLst>
                <a:ext uri="{FF2B5EF4-FFF2-40B4-BE49-F238E27FC236}">
                  <a16:creationId xmlns:a16="http://schemas.microsoft.com/office/drawing/2014/main" id="{7D929A26-4BF9-4825-827A-0B23F795247C}"/>
                </a:ext>
              </a:extLst>
            </p:cNvPr>
            <p:cNvCxnSpPr/>
            <p:nvPr/>
          </p:nvCxnSpPr>
          <p:spPr>
            <a:xfrm rot="10800000" flipV="1">
              <a:off x="3062008" y="2852919"/>
              <a:ext cx="2416300" cy="969"/>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20" name="Rounded Rectangle 92">
              <a:extLst>
                <a:ext uri="{FF2B5EF4-FFF2-40B4-BE49-F238E27FC236}">
                  <a16:creationId xmlns:a16="http://schemas.microsoft.com/office/drawing/2014/main" id="{05E23CAD-8DB4-488E-AE36-C4454D761E1E}"/>
                </a:ext>
              </a:extLst>
            </p:cNvPr>
            <p:cNvSpPr/>
            <p:nvPr/>
          </p:nvSpPr>
          <p:spPr>
            <a:xfrm>
              <a:off x="3466229" y="2777079"/>
              <a:ext cx="449138" cy="153615"/>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X3</a:t>
              </a:r>
            </a:p>
          </p:txBody>
        </p:sp>
        <p:sp>
          <p:nvSpPr>
            <p:cNvPr id="121" name="Oval 120">
              <a:extLst>
                <a:ext uri="{FF2B5EF4-FFF2-40B4-BE49-F238E27FC236}">
                  <a16:creationId xmlns:a16="http://schemas.microsoft.com/office/drawing/2014/main" id="{4F6437CD-1F95-4128-B08A-693FA9475293}"/>
                </a:ext>
              </a:extLst>
            </p:cNvPr>
            <p:cNvSpPr/>
            <p:nvPr/>
          </p:nvSpPr>
          <p:spPr>
            <a:xfrm>
              <a:off x="3481248" y="3044945"/>
              <a:ext cx="268835" cy="268835"/>
            </a:xfrm>
            <a:prstGeom prst="ellipse">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100" kern="0" dirty="0">
                  <a:solidFill>
                    <a:srgbClr val="FFFFFF"/>
                  </a:solidFill>
                  <a:latin typeface="Arial"/>
                </a:rPr>
                <a:t>+</a:t>
              </a:r>
            </a:p>
          </p:txBody>
        </p:sp>
        <p:sp>
          <p:nvSpPr>
            <p:cNvPr id="122" name="Rounded Rectangle 95">
              <a:extLst>
                <a:ext uri="{FF2B5EF4-FFF2-40B4-BE49-F238E27FC236}">
                  <a16:creationId xmlns:a16="http://schemas.microsoft.com/office/drawing/2014/main" id="{CCC68ED9-42B5-4657-BC82-C0A98C5EFDE8}"/>
                </a:ext>
              </a:extLst>
            </p:cNvPr>
            <p:cNvSpPr/>
            <p:nvPr/>
          </p:nvSpPr>
          <p:spPr>
            <a:xfrm>
              <a:off x="3788488" y="3352185"/>
              <a:ext cx="230430" cy="345645"/>
            </a:xfrm>
            <a:prstGeom prst="roundRect">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FD</a:t>
              </a:r>
            </a:p>
          </p:txBody>
        </p:sp>
        <p:cxnSp>
          <p:nvCxnSpPr>
            <p:cNvPr id="123" name="Shape 97">
              <a:extLst>
                <a:ext uri="{FF2B5EF4-FFF2-40B4-BE49-F238E27FC236}">
                  <a16:creationId xmlns:a16="http://schemas.microsoft.com/office/drawing/2014/main" id="{8A4A07A6-36DF-4A2B-B6BD-F2C619403633}"/>
                </a:ext>
              </a:extLst>
            </p:cNvPr>
            <p:cNvCxnSpPr>
              <a:stCxn id="121" idx="4"/>
              <a:endCxn id="122" idx="1"/>
            </p:cNvCxnSpPr>
            <p:nvPr/>
          </p:nvCxnSpPr>
          <p:spPr>
            <a:xfrm rot="16200000" flipH="1">
              <a:off x="3596463" y="3332983"/>
              <a:ext cx="211228" cy="172822"/>
            </a:xfrm>
            <a:prstGeom prst="bentConnector2">
              <a:avLst/>
            </a:prstGeom>
            <a:noFill/>
            <a:ln w="25400" cap="flat" cmpd="sng" algn="ctr">
              <a:solidFill>
                <a:srgbClr val="B20838"/>
              </a:solidFill>
              <a:prstDash val="solid"/>
              <a:headEnd type="none" w="med" len="med"/>
              <a:tailEnd type="triangle" w="med" len="med"/>
            </a:ln>
            <a:effectLst>
              <a:outerShdw blurRad="40000" dist="20000" dir="5400000" rotWithShape="0">
                <a:srgbClr val="000000">
                  <a:alpha val="38000"/>
                </a:srgbClr>
              </a:outerShdw>
            </a:effectLst>
          </p:spPr>
        </p:cxnSp>
        <p:sp>
          <p:nvSpPr>
            <p:cNvPr id="124" name="Oval 123">
              <a:extLst>
                <a:ext uri="{FF2B5EF4-FFF2-40B4-BE49-F238E27FC236}">
                  <a16:creationId xmlns:a16="http://schemas.microsoft.com/office/drawing/2014/main" id="{1B9377A5-A753-47B3-B638-BBCBF830EA26}"/>
                </a:ext>
              </a:extLst>
            </p:cNvPr>
            <p:cNvSpPr/>
            <p:nvPr/>
          </p:nvSpPr>
          <p:spPr>
            <a:xfrm>
              <a:off x="4134133" y="3390590"/>
              <a:ext cx="268835" cy="268835"/>
            </a:xfrm>
            <a:prstGeom prst="ellipse">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100" kern="0" dirty="0">
                  <a:solidFill>
                    <a:srgbClr val="FFFFFF"/>
                  </a:solidFill>
                  <a:latin typeface="Arial"/>
                </a:rPr>
                <a:t>+</a:t>
              </a:r>
            </a:p>
          </p:txBody>
        </p:sp>
        <p:cxnSp>
          <p:nvCxnSpPr>
            <p:cNvPr id="125" name="Shape 100">
              <a:extLst>
                <a:ext uri="{FF2B5EF4-FFF2-40B4-BE49-F238E27FC236}">
                  <a16:creationId xmlns:a16="http://schemas.microsoft.com/office/drawing/2014/main" id="{EE3E92DC-6268-453D-9F1D-D6B3F2676E98}"/>
                </a:ext>
              </a:extLst>
            </p:cNvPr>
            <p:cNvCxnSpPr>
              <a:stCxn id="124" idx="4"/>
              <a:endCxn id="86" idx="0"/>
            </p:cNvCxnSpPr>
            <p:nvPr/>
          </p:nvCxnSpPr>
          <p:spPr>
            <a:xfrm rot="5400000">
              <a:off x="4084233" y="3743941"/>
              <a:ext cx="268834" cy="99803"/>
            </a:xfrm>
            <a:prstGeom prst="bentConnector3">
              <a:avLst>
                <a:gd name="adj1" fmla="val 50000"/>
              </a:avLst>
            </a:prstGeom>
            <a:noFill/>
            <a:ln w="25400" cap="flat" cmpd="sng" algn="ctr">
              <a:solidFill>
                <a:srgbClr val="B20838"/>
              </a:solidFill>
              <a:prstDash val="solid"/>
              <a:headEnd type="none" w="med" len="med"/>
              <a:tailEnd type="triangle" w="med" len="med"/>
            </a:ln>
            <a:effectLst>
              <a:outerShdw blurRad="40000" dist="20000" dir="5400000" rotWithShape="0">
                <a:srgbClr val="000000">
                  <a:alpha val="38000"/>
                </a:srgbClr>
              </a:outerShdw>
            </a:effectLst>
          </p:spPr>
        </p:cxnSp>
        <p:cxnSp>
          <p:nvCxnSpPr>
            <p:cNvPr id="126" name="Straight Connector 125">
              <a:extLst>
                <a:ext uri="{FF2B5EF4-FFF2-40B4-BE49-F238E27FC236}">
                  <a16:creationId xmlns:a16="http://schemas.microsoft.com/office/drawing/2014/main" id="{BE6DAE48-7BE6-4E54-87C5-1FCC14150B99}"/>
                </a:ext>
              </a:extLst>
            </p:cNvPr>
            <p:cNvCxnSpPr>
              <a:stCxn id="122" idx="3"/>
              <a:endCxn id="124" idx="2"/>
            </p:cNvCxnSpPr>
            <p:nvPr/>
          </p:nvCxnSpPr>
          <p:spPr>
            <a:xfrm>
              <a:off x="4018918" y="3525008"/>
              <a:ext cx="115215" cy="0"/>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sp>
          <p:nvSpPr>
            <p:cNvPr id="127" name="Isosceles Triangle 126">
              <a:extLst>
                <a:ext uri="{FF2B5EF4-FFF2-40B4-BE49-F238E27FC236}">
                  <a16:creationId xmlns:a16="http://schemas.microsoft.com/office/drawing/2014/main" id="{3C1938B4-1896-4435-9726-D0740FFD44CC}"/>
                </a:ext>
              </a:extLst>
            </p:cNvPr>
            <p:cNvSpPr/>
            <p:nvPr/>
          </p:nvSpPr>
          <p:spPr>
            <a:xfrm rot="5400000">
              <a:off x="3788488" y="3582615"/>
              <a:ext cx="76810" cy="76810"/>
            </a:xfrm>
            <a:prstGeom prst="triangle">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100" kern="0">
                <a:solidFill>
                  <a:srgbClr val="FFFFFF"/>
                </a:solidFill>
                <a:latin typeface="Arial"/>
              </a:endParaRPr>
            </a:p>
          </p:txBody>
        </p:sp>
      </p:grpSp>
      <p:pic>
        <p:nvPicPr>
          <p:cNvPr id="5" name="Picture 4">
            <a:extLst>
              <a:ext uri="{FF2B5EF4-FFF2-40B4-BE49-F238E27FC236}">
                <a16:creationId xmlns:a16="http://schemas.microsoft.com/office/drawing/2014/main" id="{86A452D0-38DD-4D30-86DE-AE05031636DA}"/>
              </a:ext>
            </a:extLst>
          </p:cNvPr>
          <p:cNvPicPr>
            <a:picLocks noChangeAspect="1"/>
          </p:cNvPicPr>
          <p:nvPr/>
        </p:nvPicPr>
        <p:blipFill>
          <a:blip r:embed="rId3"/>
          <a:stretch>
            <a:fillRect/>
          </a:stretch>
        </p:blipFill>
        <p:spPr>
          <a:xfrm>
            <a:off x="9099035" y="3919982"/>
            <a:ext cx="1746314" cy="2543175"/>
          </a:xfrm>
          <a:prstGeom prst="rect">
            <a:avLst/>
          </a:prstGeom>
        </p:spPr>
      </p:pic>
      <p:sp>
        <p:nvSpPr>
          <p:cNvPr id="6" name="Rectangle 5">
            <a:extLst>
              <a:ext uri="{FF2B5EF4-FFF2-40B4-BE49-F238E27FC236}">
                <a16:creationId xmlns:a16="http://schemas.microsoft.com/office/drawing/2014/main" id="{3398AC68-3DFC-446A-BF91-D4AFFC0D9674}"/>
              </a:ext>
            </a:extLst>
          </p:cNvPr>
          <p:cNvSpPr/>
          <p:nvPr/>
        </p:nvSpPr>
        <p:spPr>
          <a:xfrm>
            <a:off x="10014156" y="5778839"/>
            <a:ext cx="225446" cy="217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Registering IO Reads and Writes</a:t>
            </a:r>
          </a:p>
        </p:txBody>
      </p:sp>
      <p:sp>
        <p:nvSpPr>
          <p:cNvPr id="31" name="Slide Number Placeholder 30"/>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55</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589" y="1365250"/>
            <a:ext cx="10501313" cy="4268788"/>
          </a:xfrm>
        </p:spPr>
        <p:txBody>
          <a:bodyPr>
            <a:normAutofit/>
          </a:bodyPr>
          <a:lstStyle/>
          <a:p>
            <a:r>
              <a:rPr lang="en-US" dirty="0" err="1">
                <a:highlight>
                  <a:srgbClr val="FFFF00"/>
                </a:highlight>
              </a:rPr>
              <a:t>Vitis</a:t>
            </a:r>
            <a:r>
              <a:rPr lang="en-US" dirty="0"/>
              <a:t> HLS does not register Input and Outputs by default</a:t>
            </a:r>
          </a:p>
          <a:p>
            <a:pPr lvl="1"/>
            <a:r>
              <a:rPr lang="en-US" dirty="0"/>
              <a:t>It will chain operations to minimize latency</a:t>
            </a:r>
          </a:p>
          <a:p>
            <a:pPr lvl="1"/>
            <a:r>
              <a:rPr lang="en-US" dirty="0"/>
              <a:t>The inputs will be read when the design requires them</a:t>
            </a:r>
          </a:p>
          <a:p>
            <a:pPr lvl="1"/>
            <a:r>
              <a:rPr lang="en-US" dirty="0"/>
              <a:t>The outputs will be written as soon as they are available</a:t>
            </a:r>
          </a:p>
          <a:p>
            <a:pPr lvl="1"/>
            <a:endParaRPr lang="en-US" sz="1400" dirty="0"/>
          </a:p>
          <a:p>
            <a:r>
              <a:rPr lang="en-US" dirty="0"/>
              <a:t>Inputs and outputs can be registered</a:t>
            </a:r>
          </a:p>
          <a:p>
            <a:pPr lvl="1"/>
            <a:r>
              <a:rPr lang="en-US" dirty="0"/>
              <a:t>Inputs will be registered in the first cycle</a:t>
            </a:r>
          </a:p>
          <a:p>
            <a:pPr lvl="2"/>
            <a:r>
              <a:rPr lang="en-US" dirty="0"/>
              <a:t>Input pointers and partitioned arrays will be registered when </a:t>
            </a:r>
            <a:br>
              <a:rPr lang="en-US" dirty="0"/>
            </a:br>
            <a:r>
              <a:rPr lang="en-US" dirty="0"/>
              <a:t>they are required</a:t>
            </a:r>
          </a:p>
          <a:p>
            <a:pPr lvl="1"/>
            <a:r>
              <a:rPr lang="en-US" dirty="0"/>
              <a:t>Outputs will be registered and held until the next write operation</a:t>
            </a:r>
          </a:p>
          <a:p>
            <a:pPr lvl="2"/>
            <a:r>
              <a:rPr lang="en-US" dirty="0"/>
              <a:t>Which for scalars will be the next transaction (can’t write twice to </a:t>
            </a:r>
            <a:br>
              <a:rPr lang="en-US" dirty="0"/>
            </a:br>
            <a:r>
              <a:rPr lang="en-US" dirty="0"/>
              <a:t>the same port) unless the block is pipelined</a:t>
            </a:r>
          </a:p>
        </p:txBody>
      </p:sp>
      <p:sp>
        <p:nvSpPr>
          <p:cNvPr id="82"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55</a:t>
            </a:fld>
            <a:endParaRPr lang="en-US" sz="1000" dirty="0">
              <a:solidFill>
                <a:srgbClr val="FFFFFF"/>
              </a:solidFill>
              <a:latin typeface="Arial" charset="0"/>
              <a:ea typeface="ＭＳ Ｐゴシック" pitchFamily="34" charset="-128"/>
              <a:cs typeface="Arial" charset="0"/>
            </a:endParaRPr>
          </a:p>
        </p:txBody>
      </p:sp>
      <p:pic>
        <p:nvPicPr>
          <p:cNvPr id="32" name="Picture 31">
            <a:extLst>
              <a:ext uri="{FF2B5EF4-FFF2-40B4-BE49-F238E27FC236}">
                <a16:creationId xmlns:a16="http://schemas.microsoft.com/office/drawing/2014/main" id="{20F780DD-8DC6-4AE9-A352-D10650501AB5}"/>
              </a:ext>
            </a:extLst>
          </p:cNvPr>
          <p:cNvPicPr>
            <a:picLocks noChangeAspect="1"/>
          </p:cNvPicPr>
          <p:nvPr/>
        </p:nvPicPr>
        <p:blipFill>
          <a:blip r:embed="rId2"/>
          <a:stretch>
            <a:fillRect/>
          </a:stretch>
        </p:blipFill>
        <p:spPr>
          <a:xfrm>
            <a:off x="12810294" y="2849148"/>
            <a:ext cx="3181350" cy="2543175"/>
          </a:xfrm>
          <a:prstGeom prst="rect">
            <a:avLst/>
          </a:prstGeom>
        </p:spPr>
      </p:pic>
      <p:grpSp>
        <p:nvGrpSpPr>
          <p:cNvPr id="74" name="Group 73">
            <a:extLst>
              <a:ext uri="{FF2B5EF4-FFF2-40B4-BE49-F238E27FC236}">
                <a16:creationId xmlns:a16="http://schemas.microsoft.com/office/drawing/2014/main" id="{4FE26E87-0E21-41DD-9FEA-87F5B211CFB7}"/>
              </a:ext>
            </a:extLst>
          </p:cNvPr>
          <p:cNvGrpSpPr/>
          <p:nvPr/>
        </p:nvGrpSpPr>
        <p:grpSpPr>
          <a:xfrm>
            <a:off x="7273449" y="1777587"/>
            <a:ext cx="3634727" cy="1788577"/>
            <a:chOff x="1768435" y="1969610"/>
            <a:chExt cx="3709874" cy="2371804"/>
          </a:xfrm>
        </p:grpSpPr>
        <p:sp>
          <p:nvSpPr>
            <p:cNvPr id="75" name="TextBox 74">
              <a:extLst>
                <a:ext uri="{FF2B5EF4-FFF2-40B4-BE49-F238E27FC236}">
                  <a16:creationId xmlns:a16="http://schemas.microsoft.com/office/drawing/2014/main" id="{8A781488-2E85-48F6-94FF-95E04A9DC37A}"/>
                </a:ext>
              </a:extLst>
            </p:cNvPr>
            <p:cNvSpPr txBox="1"/>
            <p:nvPr/>
          </p:nvSpPr>
          <p:spPr>
            <a:xfrm>
              <a:off x="1768436" y="2238444"/>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latin typeface="Arial"/>
                </a:rPr>
                <a:t>in1</a:t>
              </a:r>
            </a:p>
          </p:txBody>
        </p:sp>
        <p:sp>
          <p:nvSpPr>
            <p:cNvPr id="79" name="TextBox 78">
              <a:extLst>
                <a:ext uri="{FF2B5EF4-FFF2-40B4-BE49-F238E27FC236}">
                  <a16:creationId xmlns:a16="http://schemas.microsoft.com/office/drawing/2014/main" id="{38B49797-2380-40BB-97C9-90B5107F0005}"/>
                </a:ext>
              </a:extLst>
            </p:cNvPr>
            <p:cNvSpPr txBox="1"/>
            <p:nvPr/>
          </p:nvSpPr>
          <p:spPr>
            <a:xfrm>
              <a:off x="2720511" y="1969610"/>
              <a:ext cx="352098" cy="306103"/>
            </a:xfrm>
            <a:prstGeom prst="rect">
              <a:avLst/>
            </a:prstGeom>
            <a:noFill/>
          </p:spPr>
          <p:txBody>
            <a:bodyPr wrap="none" rtlCol="0">
              <a:spAutoFit/>
            </a:bodyPr>
            <a:lstStyle/>
            <a:p>
              <a:pPr algn="r" defTabSz="914400" fontAlgn="base">
                <a:spcBef>
                  <a:spcPct val="0"/>
                </a:spcBef>
                <a:spcAft>
                  <a:spcPct val="0"/>
                </a:spcAft>
                <a:defRPr/>
              </a:pPr>
              <a:r>
                <a:rPr lang="en-US" sz="900" b="1" kern="0" dirty="0" err="1">
                  <a:solidFill>
                    <a:srgbClr val="000000"/>
                  </a:solidFill>
                  <a:latin typeface="Arial"/>
                </a:rPr>
                <a:t>clk</a:t>
              </a:r>
              <a:endParaRPr lang="en-US" sz="900" b="1" kern="0" dirty="0">
                <a:solidFill>
                  <a:srgbClr val="000000"/>
                </a:solidFill>
                <a:latin typeface="Arial"/>
              </a:endParaRPr>
            </a:p>
          </p:txBody>
        </p:sp>
        <p:sp>
          <p:nvSpPr>
            <p:cNvPr id="81" name="TextBox 80">
              <a:extLst>
                <a:ext uri="{FF2B5EF4-FFF2-40B4-BE49-F238E27FC236}">
                  <a16:creationId xmlns:a16="http://schemas.microsoft.com/office/drawing/2014/main" id="{1A0EC958-60EB-41F7-885C-F1CD6A83731F}"/>
                </a:ext>
              </a:extLst>
            </p:cNvPr>
            <p:cNvSpPr txBox="1"/>
            <p:nvPr/>
          </p:nvSpPr>
          <p:spPr>
            <a:xfrm>
              <a:off x="1768436" y="2460711"/>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latin typeface="Arial"/>
                </a:rPr>
                <a:t>in2</a:t>
              </a:r>
            </a:p>
          </p:txBody>
        </p:sp>
        <p:sp>
          <p:nvSpPr>
            <p:cNvPr id="84" name="TextBox 83">
              <a:extLst>
                <a:ext uri="{FF2B5EF4-FFF2-40B4-BE49-F238E27FC236}">
                  <a16:creationId xmlns:a16="http://schemas.microsoft.com/office/drawing/2014/main" id="{D576A315-9FDC-4AA9-9E70-5B8B0811346F}"/>
                </a:ext>
              </a:extLst>
            </p:cNvPr>
            <p:cNvSpPr txBox="1"/>
            <p:nvPr/>
          </p:nvSpPr>
          <p:spPr>
            <a:xfrm>
              <a:off x="1768435" y="3851450"/>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latin typeface="Arial"/>
                </a:rPr>
                <a:t>sum</a:t>
              </a:r>
            </a:p>
          </p:txBody>
        </p:sp>
        <p:cxnSp>
          <p:nvCxnSpPr>
            <p:cNvPr id="85" name="Straight Connector 84">
              <a:extLst>
                <a:ext uri="{FF2B5EF4-FFF2-40B4-BE49-F238E27FC236}">
                  <a16:creationId xmlns:a16="http://schemas.microsoft.com/office/drawing/2014/main" id="{C5C486D1-1CBF-43F3-A173-563B8FC200BE}"/>
                </a:ext>
              </a:extLst>
            </p:cNvPr>
            <p:cNvCxnSpPr/>
            <p:nvPr/>
          </p:nvCxnSpPr>
          <p:spPr>
            <a:xfrm rot="10800000">
              <a:off x="3058801" y="4005071"/>
              <a:ext cx="2396515"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86" name="Rounded Rectangle 66">
              <a:extLst>
                <a:ext uri="{FF2B5EF4-FFF2-40B4-BE49-F238E27FC236}">
                  <a16:creationId xmlns:a16="http://schemas.microsoft.com/office/drawing/2014/main" id="{E27192FE-2C59-4B4E-B6BC-BC6F4EDC30D3}"/>
                </a:ext>
              </a:extLst>
            </p:cNvPr>
            <p:cNvSpPr/>
            <p:nvPr/>
          </p:nvSpPr>
          <p:spPr>
            <a:xfrm>
              <a:off x="3957520" y="3928259"/>
              <a:ext cx="422455" cy="153626"/>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sum</a:t>
              </a:r>
            </a:p>
          </p:txBody>
        </p:sp>
        <p:cxnSp>
          <p:nvCxnSpPr>
            <p:cNvPr id="87" name="Straight Connector 86">
              <a:extLst>
                <a:ext uri="{FF2B5EF4-FFF2-40B4-BE49-F238E27FC236}">
                  <a16:creationId xmlns:a16="http://schemas.microsoft.com/office/drawing/2014/main" id="{282FABB9-93E4-4B66-9344-089AC2A02C54}"/>
                </a:ext>
              </a:extLst>
            </p:cNvPr>
            <p:cNvCxnSpPr/>
            <p:nvPr/>
          </p:nvCxnSpPr>
          <p:spPr>
            <a:xfrm rot="10800000">
              <a:off x="3074205" y="4235505"/>
              <a:ext cx="921722"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88" name="Straight Connector 87">
              <a:extLst>
                <a:ext uri="{FF2B5EF4-FFF2-40B4-BE49-F238E27FC236}">
                  <a16:creationId xmlns:a16="http://schemas.microsoft.com/office/drawing/2014/main" id="{B14F017D-26AD-404F-B324-29AB764ED321}"/>
                </a:ext>
              </a:extLst>
            </p:cNvPr>
            <p:cNvCxnSpPr/>
            <p:nvPr/>
          </p:nvCxnSpPr>
          <p:spPr>
            <a:xfrm rot="16200000" flipH="1">
              <a:off x="3938319" y="4177891"/>
              <a:ext cx="115215"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4" name="Straight Connector 93">
              <a:extLst>
                <a:ext uri="{FF2B5EF4-FFF2-40B4-BE49-F238E27FC236}">
                  <a16:creationId xmlns:a16="http://schemas.microsoft.com/office/drawing/2014/main" id="{0F4E8DAA-EFD5-4F1E-854E-8BF7545B2381}"/>
                </a:ext>
              </a:extLst>
            </p:cNvPr>
            <p:cNvCxnSpPr/>
            <p:nvPr/>
          </p:nvCxnSpPr>
          <p:spPr>
            <a:xfrm rot="10800000">
              <a:off x="3995926" y="4120286"/>
              <a:ext cx="345644"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5" name="Straight Connector 94">
              <a:extLst>
                <a:ext uri="{FF2B5EF4-FFF2-40B4-BE49-F238E27FC236}">
                  <a16:creationId xmlns:a16="http://schemas.microsoft.com/office/drawing/2014/main" id="{0A90144B-AD72-4ECB-A1AC-08424B48D887}"/>
                </a:ext>
              </a:extLst>
            </p:cNvPr>
            <p:cNvCxnSpPr/>
            <p:nvPr/>
          </p:nvCxnSpPr>
          <p:spPr>
            <a:xfrm rot="16200000" flipH="1">
              <a:off x="4283961" y="4177891"/>
              <a:ext cx="115215"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97" name="Straight Connector 96">
              <a:extLst>
                <a:ext uri="{FF2B5EF4-FFF2-40B4-BE49-F238E27FC236}">
                  <a16:creationId xmlns:a16="http://schemas.microsoft.com/office/drawing/2014/main" id="{3D3B761D-59FE-4C02-A462-54992A40CAA5}"/>
                </a:ext>
              </a:extLst>
            </p:cNvPr>
            <p:cNvCxnSpPr/>
            <p:nvPr/>
          </p:nvCxnSpPr>
          <p:spPr>
            <a:xfrm rot="10800000">
              <a:off x="4341571" y="4235498"/>
              <a:ext cx="768100"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99" name="TextBox 98">
              <a:extLst>
                <a:ext uri="{FF2B5EF4-FFF2-40B4-BE49-F238E27FC236}">
                  <a16:creationId xmlns:a16="http://schemas.microsoft.com/office/drawing/2014/main" id="{05F6E82E-4AAC-4266-801F-F1F53DC856F8}"/>
                </a:ext>
              </a:extLst>
            </p:cNvPr>
            <p:cNvSpPr txBox="1"/>
            <p:nvPr/>
          </p:nvSpPr>
          <p:spPr>
            <a:xfrm>
              <a:off x="1768435" y="4035311"/>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err="1">
                  <a:solidFill>
                    <a:srgbClr val="000000"/>
                  </a:solidFill>
                  <a:latin typeface="Arial"/>
                </a:rPr>
                <a:t>sum_vld</a:t>
              </a:r>
              <a:endParaRPr lang="en-US" sz="900" b="1" kern="0" dirty="0">
                <a:solidFill>
                  <a:srgbClr val="000000"/>
                </a:solidFill>
                <a:latin typeface="Arial"/>
              </a:endParaRPr>
            </a:p>
          </p:txBody>
        </p:sp>
        <p:cxnSp>
          <p:nvCxnSpPr>
            <p:cNvPr id="102" name="Straight Connector 101">
              <a:extLst>
                <a:ext uri="{FF2B5EF4-FFF2-40B4-BE49-F238E27FC236}">
                  <a16:creationId xmlns:a16="http://schemas.microsoft.com/office/drawing/2014/main" id="{E8CB6B83-9886-4AD5-B483-CC67CE03EF32}"/>
                </a:ext>
              </a:extLst>
            </p:cNvPr>
            <p:cNvCxnSpPr>
              <a:stCxn id="124" idx="0"/>
            </p:cNvCxnSpPr>
            <p:nvPr/>
          </p:nvCxnSpPr>
          <p:spPr>
            <a:xfrm rot="5400000" flipH="1" flipV="1">
              <a:off x="3884502" y="3006541"/>
              <a:ext cx="768099" cy="1"/>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cxnSp>
          <p:nvCxnSpPr>
            <p:cNvPr id="103" name="Straight Connector 102">
              <a:extLst>
                <a:ext uri="{FF2B5EF4-FFF2-40B4-BE49-F238E27FC236}">
                  <a16:creationId xmlns:a16="http://schemas.microsoft.com/office/drawing/2014/main" id="{8CE7C71F-F167-4735-B377-76DCE1F52BF9}"/>
                </a:ext>
              </a:extLst>
            </p:cNvPr>
            <p:cNvCxnSpPr/>
            <p:nvPr/>
          </p:nvCxnSpPr>
          <p:spPr>
            <a:xfrm rot="5400000">
              <a:off x="3577743" y="2911009"/>
              <a:ext cx="267871" cy="0"/>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sp>
          <p:nvSpPr>
            <p:cNvPr id="105" name="TextBox 104">
              <a:extLst>
                <a:ext uri="{FF2B5EF4-FFF2-40B4-BE49-F238E27FC236}">
                  <a16:creationId xmlns:a16="http://schemas.microsoft.com/office/drawing/2014/main" id="{BF549611-CA75-4986-BEE3-0FAA3C4D9F0A}"/>
                </a:ext>
              </a:extLst>
            </p:cNvPr>
            <p:cNvSpPr txBox="1"/>
            <p:nvPr/>
          </p:nvSpPr>
          <p:spPr>
            <a:xfrm>
              <a:off x="1771185" y="2692105"/>
              <a:ext cx="1328762" cy="306103"/>
            </a:xfrm>
            <a:prstGeom prst="rect">
              <a:avLst/>
            </a:prstGeom>
            <a:noFill/>
          </p:spPr>
          <p:txBody>
            <a:bodyPr wrap="square" rtlCol="0">
              <a:spAutoFit/>
            </a:bodyPr>
            <a:lstStyle/>
            <a:p>
              <a:pPr algn="r" defTabSz="914400" fontAlgn="base">
                <a:spcBef>
                  <a:spcPct val="0"/>
                </a:spcBef>
                <a:spcAft>
                  <a:spcPct val="0"/>
                </a:spcAft>
                <a:defRPr/>
              </a:pPr>
              <a:r>
                <a:rPr lang="en-US" sz="900" b="1" kern="0" dirty="0">
                  <a:solidFill>
                    <a:srgbClr val="000000"/>
                  </a:solidFill>
                  <a:latin typeface="Arial"/>
                </a:rPr>
                <a:t>in3</a:t>
              </a:r>
            </a:p>
          </p:txBody>
        </p:sp>
        <p:cxnSp>
          <p:nvCxnSpPr>
            <p:cNvPr id="106" name="Straight Connector 105">
              <a:extLst>
                <a:ext uri="{FF2B5EF4-FFF2-40B4-BE49-F238E27FC236}">
                  <a16:creationId xmlns:a16="http://schemas.microsoft.com/office/drawing/2014/main" id="{9F62A36E-8C91-4955-8221-7323121ADC99}"/>
                </a:ext>
              </a:extLst>
            </p:cNvPr>
            <p:cNvCxnSpPr/>
            <p:nvPr/>
          </p:nvCxnSpPr>
          <p:spPr>
            <a:xfrm rot="16200000" flipH="1">
              <a:off x="3211931" y="2776591"/>
              <a:ext cx="615442" cy="1"/>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E84D6395-DCE9-4AD2-B30E-D795D57DEF8B}"/>
                </a:ext>
              </a:extLst>
            </p:cNvPr>
            <p:cNvCxnSpPr/>
            <p:nvPr/>
          </p:nvCxnSpPr>
          <p:spPr>
            <a:xfrm rot="16200000" flipH="1">
              <a:off x="3503199" y="2987337"/>
              <a:ext cx="421490" cy="966"/>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grpSp>
          <p:nvGrpSpPr>
            <p:cNvPr id="108" name="Group 71">
              <a:extLst>
                <a:ext uri="{FF2B5EF4-FFF2-40B4-BE49-F238E27FC236}">
                  <a16:creationId xmlns:a16="http://schemas.microsoft.com/office/drawing/2014/main" id="{59EBDC0D-83A3-4198-B4A6-752E5EDDCB02}"/>
                </a:ext>
              </a:extLst>
            </p:cNvPr>
            <p:cNvGrpSpPr/>
            <p:nvPr/>
          </p:nvGrpSpPr>
          <p:grpSpPr>
            <a:xfrm>
              <a:off x="3463016" y="2054621"/>
              <a:ext cx="401015" cy="145419"/>
              <a:chOff x="-66694" y="1130300"/>
              <a:chExt cx="533401" cy="228600"/>
            </a:xfrm>
            <a:effectLst>
              <a:outerShdw blurRad="50800" dist="38100" dir="2700000" algn="tl" rotWithShape="0">
                <a:prstClr val="black">
                  <a:alpha val="40000"/>
                </a:prstClr>
              </a:outerShdw>
            </a:effectLst>
          </p:grpSpPr>
          <p:cxnSp>
            <p:nvCxnSpPr>
              <p:cNvPr id="148" name="Straight Connector 147">
                <a:extLst>
                  <a:ext uri="{FF2B5EF4-FFF2-40B4-BE49-F238E27FC236}">
                    <a16:creationId xmlns:a16="http://schemas.microsoft.com/office/drawing/2014/main" id="{079D6080-0CCA-4D40-8ABA-79468CE819F4}"/>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9" name="Straight Connector 148">
                <a:extLst>
                  <a:ext uri="{FF2B5EF4-FFF2-40B4-BE49-F238E27FC236}">
                    <a16:creationId xmlns:a16="http://schemas.microsoft.com/office/drawing/2014/main" id="{37FF0378-759B-4942-8652-A3F09A97F60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50" name="Straight Connector 149">
                <a:extLst>
                  <a:ext uri="{FF2B5EF4-FFF2-40B4-BE49-F238E27FC236}">
                    <a16:creationId xmlns:a16="http://schemas.microsoft.com/office/drawing/2014/main" id="{65BDE632-BAF3-43B7-837D-CD23BC54D948}"/>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51" name="Straight Connector 150">
                <a:extLst>
                  <a:ext uri="{FF2B5EF4-FFF2-40B4-BE49-F238E27FC236}">
                    <a16:creationId xmlns:a16="http://schemas.microsoft.com/office/drawing/2014/main" id="{FC05D739-708B-446B-9F8E-58661612C1F8}"/>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09" name="Group 71">
              <a:extLst>
                <a:ext uri="{FF2B5EF4-FFF2-40B4-BE49-F238E27FC236}">
                  <a16:creationId xmlns:a16="http://schemas.microsoft.com/office/drawing/2014/main" id="{FDE1EF47-3F75-4CA1-8868-2E660A3D903D}"/>
                </a:ext>
              </a:extLst>
            </p:cNvPr>
            <p:cNvGrpSpPr/>
            <p:nvPr/>
          </p:nvGrpSpPr>
          <p:grpSpPr>
            <a:xfrm>
              <a:off x="3864030" y="2054621"/>
              <a:ext cx="401015" cy="145419"/>
              <a:chOff x="-66694" y="1130300"/>
              <a:chExt cx="533401" cy="228600"/>
            </a:xfrm>
            <a:effectLst>
              <a:outerShdw blurRad="50800" dist="38100" dir="2700000" algn="tl" rotWithShape="0">
                <a:prstClr val="black">
                  <a:alpha val="40000"/>
                </a:prstClr>
              </a:outerShdw>
            </a:effectLst>
          </p:grpSpPr>
          <p:cxnSp>
            <p:nvCxnSpPr>
              <p:cNvPr id="144" name="Straight Connector 143">
                <a:extLst>
                  <a:ext uri="{FF2B5EF4-FFF2-40B4-BE49-F238E27FC236}">
                    <a16:creationId xmlns:a16="http://schemas.microsoft.com/office/drawing/2014/main" id="{D3CA9DA1-CC14-4791-830A-1AE09FF7F8D3}"/>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089E33BA-2FEF-4AA3-A0BA-1D4353B65F0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2D1ABB40-3956-4BD7-8D88-9FA8BF02B0D6}"/>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F5E2D931-F917-4AA9-9D9F-922386C36A41}"/>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0" name="Group 71">
              <a:extLst>
                <a:ext uri="{FF2B5EF4-FFF2-40B4-BE49-F238E27FC236}">
                  <a16:creationId xmlns:a16="http://schemas.microsoft.com/office/drawing/2014/main" id="{D384A47A-963C-4FDF-A21C-65A53E5299E3}"/>
                </a:ext>
              </a:extLst>
            </p:cNvPr>
            <p:cNvGrpSpPr/>
            <p:nvPr/>
          </p:nvGrpSpPr>
          <p:grpSpPr>
            <a:xfrm>
              <a:off x="4265045" y="2054621"/>
              <a:ext cx="401015" cy="145419"/>
              <a:chOff x="-66694" y="1130300"/>
              <a:chExt cx="533401" cy="228600"/>
            </a:xfrm>
            <a:effectLst>
              <a:outerShdw blurRad="50800" dist="38100" dir="2700000" algn="tl" rotWithShape="0">
                <a:prstClr val="black">
                  <a:alpha val="40000"/>
                </a:prstClr>
              </a:outerShdw>
            </a:effectLst>
          </p:grpSpPr>
          <p:cxnSp>
            <p:nvCxnSpPr>
              <p:cNvPr id="140" name="Straight Connector 139">
                <a:extLst>
                  <a:ext uri="{FF2B5EF4-FFF2-40B4-BE49-F238E27FC236}">
                    <a16:creationId xmlns:a16="http://schemas.microsoft.com/office/drawing/2014/main" id="{F975E40C-E918-4BB5-A48E-E0F7D77CA9AE}"/>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275A72A1-BB74-49D8-B4AE-2FDB16D4F3B2}"/>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D7093899-D643-4EDF-97B3-069257740230}"/>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43" name="Straight Connector 142">
                <a:extLst>
                  <a:ext uri="{FF2B5EF4-FFF2-40B4-BE49-F238E27FC236}">
                    <a16:creationId xmlns:a16="http://schemas.microsoft.com/office/drawing/2014/main" id="{EBEB78CB-5BEC-4964-859C-52CB0F0EB36A}"/>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1" name="Group 71">
              <a:extLst>
                <a:ext uri="{FF2B5EF4-FFF2-40B4-BE49-F238E27FC236}">
                  <a16:creationId xmlns:a16="http://schemas.microsoft.com/office/drawing/2014/main" id="{CB049522-A3CA-46DE-A5CB-85D391A254E4}"/>
                </a:ext>
              </a:extLst>
            </p:cNvPr>
            <p:cNvGrpSpPr/>
            <p:nvPr/>
          </p:nvGrpSpPr>
          <p:grpSpPr>
            <a:xfrm>
              <a:off x="4666059" y="2054621"/>
              <a:ext cx="401015" cy="145419"/>
              <a:chOff x="-66694" y="1130300"/>
              <a:chExt cx="533401" cy="228600"/>
            </a:xfrm>
            <a:effectLst>
              <a:outerShdw blurRad="50800" dist="38100" dir="2700000" algn="tl" rotWithShape="0">
                <a:prstClr val="black">
                  <a:alpha val="40000"/>
                </a:prstClr>
              </a:outerShdw>
            </a:effectLst>
          </p:grpSpPr>
          <p:cxnSp>
            <p:nvCxnSpPr>
              <p:cNvPr id="136" name="Straight Connector 135">
                <a:extLst>
                  <a:ext uri="{FF2B5EF4-FFF2-40B4-BE49-F238E27FC236}">
                    <a16:creationId xmlns:a16="http://schemas.microsoft.com/office/drawing/2014/main" id="{87B31089-D198-429E-81AD-3DF6EBA04551}"/>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E203E038-CD1C-4183-B454-733D633F966A}"/>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8" name="Straight Connector 137">
                <a:extLst>
                  <a:ext uri="{FF2B5EF4-FFF2-40B4-BE49-F238E27FC236}">
                    <a16:creationId xmlns:a16="http://schemas.microsoft.com/office/drawing/2014/main" id="{4D2E73A1-FCEB-4DAE-BB09-236F424D903C}"/>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FA1277E4-6998-498D-923D-ABF5E87EC4A4}"/>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2" name="Group 71">
              <a:extLst>
                <a:ext uri="{FF2B5EF4-FFF2-40B4-BE49-F238E27FC236}">
                  <a16:creationId xmlns:a16="http://schemas.microsoft.com/office/drawing/2014/main" id="{8D10BD25-8FF5-43B9-912B-558293DEA7EC}"/>
                </a:ext>
              </a:extLst>
            </p:cNvPr>
            <p:cNvGrpSpPr/>
            <p:nvPr/>
          </p:nvGrpSpPr>
          <p:grpSpPr>
            <a:xfrm>
              <a:off x="5067073" y="2054621"/>
              <a:ext cx="401015" cy="145419"/>
              <a:chOff x="-66694" y="1130300"/>
              <a:chExt cx="533401" cy="228600"/>
            </a:xfrm>
            <a:effectLst>
              <a:outerShdw blurRad="50800" dist="38100" dir="2700000" algn="tl" rotWithShape="0">
                <a:prstClr val="black">
                  <a:alpha val="40000"/>
                </a:prstClr>
              </a:outerShdw>
            </a:effectLst>
          </p:grpSpPr>
          <p:cxnSp>
            <p:nvCxnSpPr>
              <p:cNvPr id="132" name="Straight Connector 131">
                <a:extLst>
                  <a:ext uri="{FF2B5EF4-FFF2-40B4-BE49-F238E27FC236}">
                    <a16:creationId xmlns:a16="http://schemas.microsoft.com/office/drawing/2014/main" id="{79547320-522F-4DE7-80B5-31E4A4276413}"/>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3" name="Straight Connector 132">
                <a:extLst>
                  <a:ext uri="{FF2B5EF4-FFF2-40B4-BE49-F238E27FC236}">
                    <a16:creationId xmlns:a16="http://schemas.microsoft.com/office/drawing/2014/main" id="{B182F48E-73D4-4162-A289-B40B69DA6A4F}"/>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D4B7F7A5-8644-47F7-AB49-FF4515E43F87}"/>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4D66E7BC-38CD-4C6A-8B8F-2BB09FEAAF96}"/>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grpSp>
          <p:nvGrpSpPr>
            <p:cNvPr id="113" name="Group 71">
              <a:extLst>
                <a:ext uri="{FF2B5EF4-FFF2-40B4-BE49-F238E27FC236}">
                  <a16:creationId xmlns:a16="http://schemas.microsoft.com/office/drawing/2014/main" id="{985AD4F8-4D38-4DF4-ABBF-DB39D63AB255}"/>
                </a:ext>
              </a:extLst>
            </p:cNvPr>
            <p:cNvGrpSpPr/>
            <p:nvPr/>
          </p:nvGrpSpPr>
          <p:grpSpPr>
            <a:xfrm>
              <a:off x="3058793" y="2046420"/>
              <a:ext cx="401015" cy="145419"/>
              <a:chOff x="-66694" y="1130300"/>
              <a:chExt cx="533401" cy="228600"/>
            </a:xfrm>
            <a:effectLst>
              <a:outerShdw blurRad="50800" dist="38100" dir="2700000" algn="tl" rotWithShape="0">
                <a:prstClr val="black">
                  <a:alpha val="40000"/>
                </a:prstClr>
              </a:outerShdw>
            </a:effectLst>
          </p:grpSpPr>
          <p:cxnSp>
            <p:nvCxnSpPr>
              <p:cNvPr id="128" name="Straight Connector 127">
                <a:extLst>
                  <a:ext uri="{FF2B5EF4-FFF2-40B4-BE49-F238E27FC236}">
                    <a16:creationId xmlns:a16="http://schemas.microsoft.com/office/drawing/2014/main" id="{A81F6270-75DD-49A7-A8F3-4B5168609F2D}"/>
                  </a:ext>
                </a:extLst>
              </p:cNvPr>
              <p:cNvCxnSpPr/>
              <p:nvPr/>
            </p:nvCxnSpPr>
            <p:spPr>
              <a:xfrm>
                <a:off x="-66693" y="11303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0CEBC387-29DD-48F6-A46A-D8015B6B6FB7}"/>
                  </a:ext>
                </a:extLst>
              </p:cNvPr>
              <p:cNvCxnSpPr/>
              <p:nvPr/>
            </p:nvCxnSpPr>
            <p:spPr>
              <a:xfrm rot="5400000">
                <a:off x="85707"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EA22417B-BB08-41D2-B076-7C01F93BB70A}"/>
                  </a:ext>
                </a:extLst>
              </p:cNvPr>
              <p:cNvCxnSpPr/>
              <p:nvPr/>
            </p:nvCxnSpPr>
            <p:spPr>
              <a:xfrm rot="5400000">
                <a:off x="-180994" y="1244600"/>
                <a:ext cx="2286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61E2DE7F-EFA3-41BF-9064-05CDB627378C}"/>
                  </a:ext>
                </a:extLst>
              </p:cNvPr>
              <p:cNvCxnSpPr/>
              <p:nvPr/>
            </p:nvCxnSpPr>
            <p:spPr>
              <a:xfrm>
                <a:off x="200007" y="1358900"/>
                <a:ext cx="266700" cy="0"/>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grpSp>
        <p:cxnSp>
          <p:nvCxnSpPr>
            <p:cNvPr id="114" name="Straight Connector 113">
              <a:extLst>
                <a:ext uri="{FF2B5EF4-FFF2-40B4-BE49-F238E27FC236}">
                  <a16:creationId xmlns:a16="http://schemas.microsoft.com/office/drawing/2014/main" id="{36E7BE99-218E-4FBA-90E8-5B0682DC1068}"/>
                </a:ext>
              </a:extLst>
            </p:cNvPr>
            <p:cNvCxnSpPr/>
            <p:nvPr/>
          </p:nvCxnSpPr>
          <p:spPr>
            <a:xfrm rot="10800000" flipV="1">
              <a:off x="3058798" y="2392060"/>
              <a:ext cx="2419510" cy="2"/>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15" name="Rounded Rectangle 57">
              <a:extLst>
                <a:ext uri="{FF2B5EF4-FFF2-40B4-BE49-F238E27FC236}">
                  <a16:creationId xmlns:a16="http://schemas.microsoft.com/office/drawing/2014/main" id="{132DE4FC-FDAA-4627-9F0E-002762699ACF}"/>
                </a:ext>
              </a:extLst>
            </p:cNvPr>
            <p:cNvSpPr/>
            <p:nvPr/>
          </p:nvSpPr>
          <p:spPr>
            <a:xfrm>
              <a:off x="3463019" y="2315255"/>
              <a:ext cx="417691" cy="153620"/>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X1</a:t>
              </a:r>
            </a:p>
          </p:txBody>
        </p:sp>
        <p:cxnSp>
          <p:nvCxnSpPr>
            <p:cNvPr id="117" name="Straight Connector 116">
              <a:extLst>
                <a:ext uri="{FF2B5EF4-FFF2-40B4-BE49-F238E27FC236}">
                  <a16:creationId xmlns:a16="http://schemas.microsoft.com/office/drawing/2014/main" id="{B16EE87D-F601-4A28-BCB1-FCAA582F8BFD}"/>
                </a:ext>
              </a:extLst>
            </p:cNvPr>
            <p:cNvCxnSpPr/>
            <p:nvPr/>
          </p:nvCxnSpPr>
          <p:spPr>
            <a:xfrm rot="10800000" flipV="1">
              <a:off x="3058794" y="2622489"/>
              <a:ext cx="2419515" cy="5"/>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18" name="Rounded Rectangle 77">
              <a:extLst>
                <a:ext uri="{FF2B5EF4-FFF2-40B4-BE49-F238E27FC236}">
                  <a16:creationId xmlns:a16="http://schemas.microsoft.com/office/drawing/2014/main" id="{D0B62678-8269-4DE0-A098-8476232B04EF}"/>
                </a:ext>
              </a:extLst>
            </p:cNvPr>
            <p:cNvSpPr/>
            <p:nvPr/>
          </p:nvSpPr>
          <p:spPr>
            <a:xfrm>
              <a:off x="3912156" y="2545685"/>
              <a:ext cx="391009" cy="153620"/>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X2</a:t>
              </a:r>
            </a:p>
          </p:txBody>
        </p:sp>
        <p:cxnSp>
          <p:nvCxnSpPr>
            <p:cNvPr id="119" name="Straight Connector 118">
              <a:extLst>
                <a:ext uri="{FF2B5EF4-FFF2-40B4-BE49-F238E27FC236}">
                  <a16:creationId xmlns:a16="http://schemas.microsoft.com/office/drawing/2014/main" id="{7D929A26-4BF9-4825-827A-0B23F795247C}"/>
                </a:ext>
              </a:extLst>
            </p:cNvPr>
            <p:cNvCxnSpPr/>
            <p:nvPr/>
          </p:nvCxnSpPr>
          <p:spPr>
            <a:xfrm rot="10800000" flipV="1">
              <a:off x="3062008" y="2852919"/>
              <a:ext cx="2416300" cy="969"/>
            </a:xfrm>
            <a:prstGeom prst="line">
              <a:avLst/>
            </a:prstGeom>
            <a:noFill/>
            <a:ln w="25400" cap="flat" cmpd="sng" algn="ctr">
              <a:solidFill>
                <a:srgbClr val="008CA8"/>
              </a:solidFill>
              <a:prstDash val="solid"/>
            </a:ln>
            <a:effectLst>
              <a:outerShdw blurRad="40000" dist="20000" dir="5400000" rotWithShape="0">
                <a:srgbClr val="000000">
                  <a:alpha val="38000"/>
                </a:srgbClr>
              </a:outerShdw>
            </a:effectLst>
          </p:spPr>
        </p:cxnSp>
        <p:sp>
          <p:nvSpPr>
            <p:cNvPr id="120" name="Rounded Rectangle 92">
              <a:extLst>
                <a:ext uri="{FF2B5EF4-FFF2-40B4-BE49-F238E27FC236}">
                  <a16:creationId xmlns:a16="http://schemas.microsoft.com/office/drawing/2014/main" id="{05E23CAD-8DB4-488E-AE36-C4454D761E1E}"/>
                </a:ext>
              </a:extLst>
            </p:cNvPr>
            <p:cNvSpPr/>
            <p:nvPr/>
          </p:nvSpPr>
          <p:spPr>
            <a:xfrm>
              <a:off x="3466229" y="2777079"/>
              <a:ext cx="449138" cy="153615"/>
            </a:xfrm>
            <a:prstGeom prst="roundRect">
              <a:avLst/>
            </a:prstGeom>
            <a:solidFill>
              <a:srgbClr val="008CA8"/>
            </a:solidFill>
            <a:ln w="25400" cap="flat" cmpd="sng" algn="ctr">
              <a:solidFill>
                <a:srgbClr val="008CA8">
                  <a:shade val="50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X3</a:t>
              </a:r>
            </a:p>
          </p:txBody>
        </p:sp>
        <p:sp>
          <p:nvSpPr>
            <p:cNvPr id="121" name="Oval 120">
              <a:extLst>
                <a:ext uri="{FF2B5EF4-FFF2-40B4-BE49-F238E27FC236}">
                  <a16:creationId xmlns:a16="http://schemas.microsoft.com/office/drawing/2014/main" id="{4F6437CD-1F95-4128-B08A-693FA9475293}"/>
                </a:ext>
              </a:extLst>
            </p:cNvPr>
            <p:cNvSpPr/>
            <p:nvPr/>
          </p:nvSpPr>
          <p:spPr>
            <a:xfrm>
              <a:off x="3481248" y="3044945"/>
              <a:ext cx="268835" cy="268835"/>
            </a:xfrm>
            <a:prstGeom prst="ellipse">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100" kern="0" dirty="0">
                  <a:solidFill>
                    <a:srgbClr val="FFFFFF"/>
                  </a:solidFill>
                  <a:latin typeface="Arial"/>
                </a:rPr>
                <a:t>+</a:t>
              </a:r>
            </a:p>
          </p:txBody>
        </p:sp>
        <p:sp>
          <p:nvSpPr>
            <p:cNvPr id="122" name="Rounded Rectangle 95">
              <a:extLst>
                <a:ext uri="{FF2B5EF4-FFF2-40B4-BE49-F238E27FC236}">
                  <a16:creationId xmlns:a16="http://schemas.microsoft.com/office/drawing/2014/main" id="{CCC68ED9-42B5-4657-BC82-C0A98C5EFDE8}"/>
                </a:ext>
              </a:extLst>
            </p:cNvPr>
            <p:cNvSpPr/>
            <p:nvPr/>
          </p:nvSpPr>
          <p:spPr>
            <a:xfrm>
              <a:off x="3788488" y="3352185"/>
              <a:ext cx="230430" cy="345645"/>
            </a:xfrm>
            <a:prstGeom prst="roundRect">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400" b="1" kern="0" dirty="0">
                  <a:solidFill>
                    <a:srgbClr val="FFFFFF"/>
                  </a:solidFill>
                  <a:latin typeface="Arial"/>
                </a:rPr>
                <a:t>FD</a:t>
              </a:r>
            </a:p>
          </p:txBody>
        </p:sp>
        <p:cxnSp>
          <p:nvCxnSpPr>
            <p:cNvPr id="123" name="Shape 97">
              <a:extLst>
                <a:ext uri="{FF2B5EF4-FFF2-40B4-BE49-F238E27FC236}">
                  <a16:creationId xmlns:a16="http://schemas.microsoft.com/office/drawing/2014/main" id="{8A4A07A6-36DF-4A2B-B6BD-F2C619403633}"/>
                </a:ext>
              </a:extLst>
            </p:cNvPr>
            <p:cNvCxnSpPr>
              <a:stCxn id="121" idx="4"/>
              <a:endCxn id="122" idx="1"/>
            </p:cNvCxnSpPr>
            <p:nvPr/>
          </p:nvCxnSpPr>
          <p:spPr>
            <a:xfrm rot="16200000" flipH="1">
              <a:off x="3596463" y="3332983"/>
              <a:ext cx="211228" cy="172822"/>
            </a:xfrm>
            <a:prstGeom prst="bentConnector2">
              <a:avLst/>
            </a:prstGeom>
            <a:noFill/>
            <a:ln w="25400" cap="flat" cmpd="sng" algn="ctr">
              <a:solidFill>
                <a:srgbClr val="B20838"/>
              </a:solidFill>
              <a:prstDash val="solid"/>
              <a:headEnd type="none" w="med" len="med"/>
              <a:tailEnd type="triangle" w="med" len="med"/>
            </a:ln>
            <a:effectLst>
              <a:outerShdw blurRad="40000" dist="20000" dir="5400000" rotWithShape="0">
                <a:srgbClr val="000000">
                  <a:alpha val="38000"/>
                </a:srgbClr>
              </a:outerShdw>
            </a:effectLst>
          </p:spPr>
        </p:cxnSp>
        <p:sp>
          <p:nvSpPr>
            <p:cNvPr id="124" name="Oval 123">
              <a:extLst>
                <a:ext uri="{FF2B5EF4-FFF2-40B4-BE49-F238E27FC236}">
                  <a16:creationId xmlns:a16="http://schemas.microsoft.com/office/drawing/2014/main" id="{1B9377A5-A753-47B3-B638-BBCBF830EA26}"/>
                </a:ext>
              </a:extLst>
            </p:cNvPr>
            <p:cNvSpPr/>
            <p:nvPr/>
          </p:nvSpPr>
          <p:spPr>
            <a:xfrm>
              <a:off x="4134133" y="3390590"/>
              <a:ext cx="268835" cy="268835"/>
            </a:xfrm>
            <a:prstGeom prst="ellipse">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B2083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100" kern="0" dirty="0">
                  <a:solidFill>
                    <a:srgbClr val="FFFFFF"/>
                  </a:solidFill>
                  <a:latin typeface="Arial"/>
                </a:rPr>
                <a:t>+</a:t>
              </a:r>
            </a:p>
          </p:txBody>
        </p:sp>
        <p:cxnSp>
          <p:nvCxnSpPr>
            <p:cNvPr id="125" name="Shape 100">
              <a:extLst>
                <a:ext uri="{FF2B5EF4-FFF2-40B4-BE49-F238E27FC236}">
                  <a16:creationId xmlns:a16="http://schemas.microsoft.com/office/drawing/2014/main" id="{EE3E92DC-6268-453D-9F1D-D6B3F2676E98}"/>
                </a:ext>
              </a:extLst>
            </p:cNvPr>
            <p:cNvCxnSpPr>
              <a:stCxn id="124" idx="4"/>
              <a:endCxn id="86" idx="0"/>
            </p:cNvCxnSpPr>
            <p:nvPr/>
          </p:nvCxnSpPr>
          <p:spPr>
            <a:xfrm rot="5400000">
              <a:off x="4084233" y="3743941"/>
              <a:ext cx="268834" cy="99803"/>
            </a:xfrm>
            <a:prstGeom prst="bentConnector3">
              <a:avLst>
                <a:gd name="adj1" fmla="val 50000"/>
              </a:avLst>
            </a:prstGeom>
            <a:noFill/>
            <a:ln w="25400" cap="flat" cmpd="sng" algn="ctr">
              <a:solidFill>
                <a:srgbClr val="B20838"/>
              </a:solidFill>
              <a:prstDash val="solid"/>
              <a:headEnd type="none" w="med" len="med"/>
              <a:tailEnd type="triangle" w="med" len="med"/>
            </a:ln>
            <a:effectLst>
              <a:outerShdw blurRad="40000" dist="20000" dir="5400000" rotWithShape="0">
                <a:srgbClr val="000000">
                  <a:alpha val="38000"/>
                </a:srgbClr>
              </a:outerShdw>
            </a:effectLst>
          </p:spPr>
        </p:cxnSp>
        <p:cxnSp>
          <p:nvCxnSpPr>
            <p:cNvPr id="126" name="Straight Connector 125">
              <a:extLst>
                <a:ext uri="{FF2B5EF4-FFF2-40B4-BE49-F238E27FC236}">
                  <a16:creationId xmlns:a16="http://schemas.microsoft.com/office/drawing/2014/main" id="{BE6DAE48-7BE6-4E54-87C5-1FCC14150B99}"/>
                </a:ext>
              </a:extLst>
            </p:cNvPr>
            <p:cNvCxnSpPr>
              <a:stCxn id="122" idx="3"/>
              <a:endCxn id="124" idx="2"/>
            </p:cNvCxnSpPr>
            <p:nvPr/>
          </p:nvCxnSpPr>
          <p:spPr>
            <a:xfrm>
              <a:off x="4018918" y="3525008"/>
              <a:ext cx="115215" cy="0"/>
            </a:xfrm>
            <a:prstGeom prst="line">
              <a:avLst/>
            </a:prstGeom>
            <a:noFill/>
            <a:ln w="25400" cap="flat" cmpd="sng" algn="ctr">
              <a:solidFill>
                <a:srgbClr val="B20838"/>
              </a:solidFill>
              <a:prstDash val="solid"/>
            </a:ln>
            <a:effectLst>
              <a:outerShdw blurRad="40000" dist="20000" dir="5400000" rotWithShape="0">
                <a:srgbClr val="000000">
                  <a:alpha val="38000"/>
                </a:srgbClr>
              </a:outerShdw>
            </a:effectLst>
          </p:spPr>
        </p:cxnSp>
        <p:sp>
          <p:nvSpPr>
            <p:cNvPr id="127" name="Isosceles Triangle 126">
              <a:extLst>
                <a:ext uri="{FF2B5EF4-FFF2-40B4-BE49-F238E27FC236}">
                  <a16:creationId xmlns:a16="http://schemas.microsoft.com/office/drawing/2014/main" id="{3C1938B4-1896-4435-9726-D0740FFD44CC}"/>
                </a:ext>
              </a:extLst>
            </p:cNvPr>
            <p:cNvSpPr/>
            <p:nvPr/>
          </p:nvSpPr>
          <p:spPr>
            <a:xfrm rot="5400000">
              <a:off x="3788488" y="3582615"/>
              <a:ext cx="76810" cy="76810"/>
            </a:xfrm>
            <a:prstGeom prst="triangle">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100" kern="0">
                <a:solidFill>
                  <a:srgbClr val="FFFFFF"/>
                </a:solidFill>
                <a:latin typeface="Arial"/>
              </a:endParaRPr>
            </a:p>
          </p:txBody>
        </p:sp>
      </p:grpSp>
      <p:pic>
        <p:nvPicPr>
          <p:cNvPr id="5" name="Picture 4">
            <a:extLst>
              <a:ext uri="{FF2B5EF4-FFF2-40B4-BE49-F238E27FC236}">
                <a16:creationId xmlns:a16="http://schemas.microsoft.com/office/drawing/2014/main" id="{86A452D0-38DD-4D30-86DE-AE05031636DA}"/>
              </a:ext>
            </a:extLst>
          </p:cNvPr>
          <p:cNvPicPr>
            <a:picLocks noChangeAspect="1"/>
          </p:cNvPicPr>
          <p:nvPr/>
        </p:nvPicPr>
        <p:blipFill>
          <a:blip r:embed="rId3"/>
          <a:stretch>
            <a:fillRect/>
          </a:stretch>
        </p:blipFill>
        <p:spPr>
          <a:xfrm>
            <a:off x="9099035" y="3919982"/>
            <a:ext cx="1746314" cy="2543175"/>
          </a:xfrm>
          <a:prstGeom prst="rect">
            <a:avLst/>
          </a:prstGeom>
        </p:spPr>
      </p:pic>
      <p:sp>
        <p:nvSpPr>
          <p:cNvPr id="6" name="Rectangle 5">
            <a:extLst>
              <a:ext uri="{FF2B5EF4-FFF2-40B4-BE49-F238E27FC236}">
                <a16:creationId xmlns:a16="http://schemas.microsoft.com/office/drawing/2014/main" id="{3398AC68-3DFC-446A-BF91-D4AFFC0D9674}"/>
              </a:ext>
            </a:extLst>
          </p:cNvPr>
          <p:cNvSpPr/>
          <p:nvPr/>
        </p:nvSpPr>
        <p:spPr>
          <a:xfrm>
            <a:off x="10014156" y="5778839"/>
            <a:ext cx="225446" cy="217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a:xfrm>
            <a:off x="565109" y="1228415"/>
            <a:ext cx="5789821" cy="4835843"/>
          </a:xfrm>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a:xfrm>
            <a:off x="579121" y="6325606"/>
            <a:ext cx="2451462" cy="365125"/>
          </a:xfrm>
        </p:spPr>
        <p:txBody>
          <a:bodyPr/>
          <a:lstStyle/>
          <a:p>
            <a:pPr>
              <a:defRPr/>
            </a:pPr>
            <a:r>
              <a:rPr lang="en-US" dirty="0"/>
              <a:t>IO Level Protocols 22- </a:t>
            </a:r>
            <a:fld id="{060BD193-E118-4B16-863C-C8C12C675E3E}" type="slidenum">
              <a:rPr lang="en-US" smtClean="0"/>
              <a:pPr>
                <a:defRPr/>
              </a:pPr>
              <a:t>56</a:t>
            </a:fld>
            <a:endParaRPr lang="en-US" dirty="0"/>
          </a:p>
        </p:txBody>
      </p:sp>
      <p:sp>
        <p:nvSpPr>
          <p:cNvPr id="38" name="Snip Same Side Corner Rectangle 37"/>
          <p:cNvSpPr/>
          <p:nvPr/>
        </p:nvSpPr>
        <p:spPr>
          <a:xfrm rot="16200000">
            <a:off x="4006005" y="3689576"/>
            <a:ext cx="482248"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1" name="TextBox 40"/>
          <p:cNvSpPr txBox="1"/>
          <p:nvPr/>
        </p:nvSpPr>
        <p:spPr>
          <a:xfrm>
            <a:off x="3533355" y="4338246"/>
            <a:ext cx="1918270" cy="246221"/>
          </a:xfrm>
          <a:prstGeom prst="rect">
            <a:avLst/>
          </a:prstGeom>
          <a:noFill/>
        </p:spPr>
        <p:txBody>
          <a:bodyPr wrap="square" rtlCol="0">
            <a:spAutoFit/>
          </a:bodyPr>
          <a:lstStyle/>
          <a:p>
            <a:r>
              <a:rPr lang="en-US" sz="1000" b="1" dirty="0">
                <a:solidFill>
                  <a:srgbClr val="000000"/>
                </a:solidFill>
                <a:latin typeface="Arial"/>
              </a:rPr>
              <a:t>No IO Protocol</a:t>
            </a:r>
          </a:p>
        </p:txBody>
      </p:sp>
      <p:sp>
        <p:nvSpPr>
          <p:cNvPr id="43" name="Snip Same Side Corner Rectangle 42"/>
          <p:cNvSpPr/>
          <p:nvPr/>
        </p:nvSpPr>
        <p:spPr>
          <a:xfrm rot="16200000">
            <a:off x="3793675" y="4366488"/>
            <a:ext cx="879700" cy="154701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45" name="TextBox 44"/>
          <p:cNvSpPr txBox="1"/>
          <p:nvPr/>
        </p:nvSpPr>
        <p:spPr>
          <a:xfrm>
            <a:off x="3619580" y="4892756"/>
            <a:ext cx="2694713" cy="400110"/>
          </a:xfrm>
          <a:prstGeom prst="rect">
            <a:avLst/>
          </a:prstGeom>
          <a:noFill/>
        </p:spPr>
        <p:txBody>
          <a:bodyPr wrap="square" rtlCol="0">
            <a:spAutoFit/>
          </a:bodyPr>
          <a:lstStyle/>
          <a:p>
            <a:r>
              <a:rPr lang="en-US" sz="1000" b="1" dirty="0">
                <a:solidFill>
                  <a:srgbClr val="000000"/>
                </a:solidFill>
                <a:latin typeface="Arial"/>
              </a:rPr>
              <a:t>Wire handshake </a:t>
            </a:r>
          </a:p>
          <a:p>
            <a:r>
              <a:rPr lang="en-US" sz="1000" b="1" dirty="0">
                <a:solidFill>
                  <a:srgbClr val="000000"/>
                </a:solidFill>
                <a:latin typeface="Arial"/>
              </a:rPr>
              <a:t>protocols</a:t>
            </a:r>
          </a:p>
        </p:txBody>
      </p:sp>
      <p:sp>
        <p:nvSpPr>
          <p:cNvPr id="46" name="Snip Same Side Corner Rectangle 45"/>
          <p:cNvSpPr/>
          <p:nvPr/>
        </p:nvSpPr>
        <p:spPr>
          <a:xfrm rot="16200000">
            <a:off x="3841404" y="5210767"/>
            <a:ext cx="710941" cy="1461824"/>
          </a:xfrm>
          <a:prstGeom prst="snip2SameRect">
            <a:avLst/>
          </a:prstGeom>
          <a:ln w="5715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50" name="TextBox 49"/>
          <p:cNvSpPr txBox="1"/>
          <p:nvPr/>
        </p:nvSpPr>
        <p:spPr>
          <a:xfrm>
            <a:off x="3598412" y="5773914"/>
            <a:ext cx="2557691" cy="553998"/>
          </a:xfrm>
          <a:prstGeom prst="rect">
            <a:avLst/>
          </a:prstGeom>
          <a:noFill/>
        </p:spPr>
        <p:txBody>
          <a:bodyPr wrap="square" rtlCol="0">
            <a:spAutoFit/>
          </a:bodyPr>
          <a:lstStyle/>
          <a:p>
            <a:r>
              <a:rPr lang="en-US" sz="1000" b="1" dirty="0">
                <a:solidFill>
                  <a:srgbClr val="000000"/>
                </a:solidFill>
                <a:latin typeface="Arial"/>
              </a:rPr>
              <a:t>Memory </a:t>
            </a:r>
            <a:r>
              <a:rPr lang="en-US" sz="1000" b="1" dirty="0">
                <a:solidFill>
                  <a:srgbClr val="000000"/>
                </a:solidFill>
              </a:rPr>
              <a:t>protocols </a:t>
            </a:r>
          </a:p>
          <a:p>
            <a:r>
              <a:rPr lang="en-US" sz="1000" b="1" dirty="0">
                <a:solidFill>
                  <a:srgbClr val="000000"/>
                </a:solidFill>
                <a:latin typeface="Arial"/>
              </a:rPr>
              <a:t>                    : RAM</a:t>
            </a:r>
          </a:p>
          <a:p>
            <a:r>
              <a:rPr lang="en-US" sz="1000" b="1" dirty="0">
                <a:solidFill>
                  <a:srgbClr val="000000"/>
                </a:solidFill>
                <a:latin typeface="Arial"/>
              </a:rPr>
              <a:t>                    : FIFO</a:t>
            </a:r>
          </a:p>
        </p:txBody>
      </p:sp>
      <p:sp>
        <p:nvSpPr>
          <p:cNvPr id="55" name="Snip Same Side Corner Rectangle 54"/>
          <p:cNvSpPr/>
          <p:nvPr/>
        </p:nvSpPr>
        <p:spPr>
          <a:xfrm rot="16200000">
            <a:off x="3913880" y="2414265"/>
            <a:ext cx="653787" cy="153252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200" dirty="0">
              <a:solidFill>
                <a:srgbClr val="000000"/>
              </a:solidFill>
            </a:endParaRPr>
          </a:p>
        </p:txBody>
      </p:sp>
      <p:sp>
        <p:nvSpPr>
          <p:cNvPr id="56" name="TextBox 55"/>
          <p:cNvSpPr txBox="1"/>
          <p:nvPr/>
        </p:nvSpPr>
        <p:spPr>
          <a:xfrm>
            <a:off x="3586202" y="2999920"/>
            <a:ext cx="1322667" cy="400110"/>
          </a:xfrm>
          <a:prstGeom prst="rect">
            <a:avLst/>
          </a:prstGeom>
          <a:noFill/>
        </p:spPr>
        <p:txBody>
          <a:bodyPr wrap="square" rtlCol="0">
            <a:spAutoFit/>
          </a:bodyPr>
          <a:lstStyle/>
          <a:p>
            <a:r>
              <a:rPr lang="en-US" sz="1000" b="1" dirty="0">
                <a:solidFill>
                  <a:srgbClr val="000000"/>
                </a:solidFill>
                <a:latin typeface="Arial"/>
              </a:rPr>
              <a:t>Block Level Protocol</a:t>
            </a:r>
          </a:p>
        </p:txBody>
      </p:sp>
      <p:sp>
        <p:nvSpPr>
          <p:cNvPr id="20" name="TextBox 19"/>
          <p:cNvSpPr txBox="1"/>
          <p:nvPr/>
        </p:nvSpPr>
        <p:spPr>
          <a:xfrm>
            <a:off x="256110" y="559106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r>
              <a:rPr lang="en-US" sz="1050" dirty="0">
                <a:solidFill>
                  <a:srgbClr val="000000"/>
                </a:solidFill>
              </a:rPr>
              <a:t>Block level protocols can be applied to the return port - but the port can be omitted and just the function name specified</a:t>
            </a:r>
          </a:p>
        </p:txBody>
      </p:sp>
      <p:sp>
        <p:nvSpPr>
          <p:cNvPr id="24" name="Snip Same Side Corner Rectangle 23"/>
          <p:cNvSpPr/>
          <p:nvPr/>
        </p:nvSpPr>
        <p:spPr>
          <a:xfrm rot="16200000">
            <a:off x="3891420" y="3090633"/>
            <a:ext cx="716689" cy="1547010"/>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200" dirty="0">
              <a:solidFill>
                <a:srgbClr val="000000"/>
              </a:solidFill>
            </a:endParaRPr>
          </a:p>
        </p:txBody>
      </p:sp>
      <p:sp>
        <p:nvSpPr>
          <p:cNvPr id="26" name="TextBox 25"/>
          <p:cNvSpPr txBox="1"/>
          <p:nvPr/>
        </p:nvSpPr>
        <p:spPr>
          <a:xfrm>
            <a:off x="3513978" y="3700216"/>
            <a:ext cx="1820994" cy="246221"/>
          </a:xfrm>
          <a:prstGeom prst="rect">
            <a:avLst/>
          </a:prstGeom>
          <a:noFill/>
        </p:spPr>
        <p:txBody>
          <a:bodyPr wrap="square" rtlCol="0">
            <a:spAutoFit/>
          </a:bodyPr>
          <a:lstStyle/>
          <a:p>
            <a:r>
              <a:rPr lang="en-US" sz="1000" b="1" dirty="0">
                <a:solidFill>
                  <a:srgbClr val="000000"/>
                </a:solidFill>
                <a:latin typeface="Arial"/>
              </a:rPr>
              <a:t>AXI4 Interfaces</a:t>
            </a:r>
          </a:p>
        </p:txBody>
      </p:sp>
      <p:pic>
        <p:nvPicPr>
          <p:cNvPr id="3" name="Picture 2">
            <a:extLst>
              <a:ext uri="{FF2B5EF4-FFF2-40B4-BE49-F238E27FC236}">
                <a16:creationId xmlns:a16="http://schemas.microsoft.com/office/drawing/2014/main" id="{6CDF4952-B2E4-47D9-9E58-263239D2AC2B}"/>
              </a:ext>
            </a:extLst>
          </p:cNvPr>
          <p:cNvPicPr>
            <a:picLocks noChangeAspect="1"/>
          </p:cNvPicPr>
          <p:nvPr/>
        </p:nvPicPr>
        <p:blipFill>
          <a:blip r:embed="rId3"/>
          <a:stretch>
            <a:fillRect/>
          </a:stretch>
        </p:blipFill>
        <p:spPr>
          <a:xfrm>
            <a:off x="4863148" y="1994545"/>
            <a:ext cx="7072744" cy="4332908"/>
          </a:xfrm>
          <a:prstGeom prst="rect">
            <a:avLst/>
          </a:prstGeom>
        </p:spPr>
      </p:pic>
      <p:pic>
        <p:nvPicPr>
          <p:cNvPr id="5" name="Picture 4">
            <a:extLst>
              <a:ext uri="{FF2B5EF4-FFF2-40B4-BE49-F238E27FC236}">
                <a16:creationId xmlns:a16="http://schemas.microsoft.com/office/drawing/2014/main" id="{C6D70ED4-0AB2-4459-AC5B-EA52280D88CB}"/>
              </a:ext>
            </a:extLst>
          </p:cNvPr>
          <p:cNvPicPr>
            <a:picLocks noChangeAspect="1"/>
          </p:cNvPicPr>
          <p:nvPr/>
        </p:nvPicPr>
        <p:blipFill>
          <a:blip r:embed="rId4"/>
          <a:stretch>
            <a:fillRect/>
          </a:stretch>
        </p:blipFill>
        <p:spPr>
          <a:xfrm>
            <a:off x="1497876" y="4731690"/>
            <a:ext cx="1975748" cy="835110"/>
          </a:xfrm>
          <a:prstGeom prst="rect">
            <a:avLst/>
          </a:prstGeom>
        </p:spPr>
      </p:pic>
    </p:spTree>
    <p:extLst>
      <p:ext uri="{BB962C8B-B14F-4D97-AF65-F5344CB8AC3E}">
        <p14:creationId xmlns:p14="http://schemas.microsoft.com/office/powerpoint/2010/main" val="3647023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Types</a:t>
            </a:r>
          </a:p>
        </p:txBody>
      </p:sp>
      <p:sp>
        <p:nvSpPr>
          <p:cNvPr id="57" name="Content Placeholder 2"/>
          <p:cNvSpPr>
            <a:spLocks noGrp="1"/>
          </p:cNvSpPr>
          <p:nvPr>
            <p:ph sz="half" idx="1"/>
          </p:nvPr>
        </p:nvSpPr>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57</a:t>
            </a:fld>
            <a:endParaRPr lang="en-US" dirty="0">
              <a:solidFill>
                <a:srgbClr val="0C0C0C">
                  <a:tint val="75000"/>
                </a:srgbClr>
              </a:solidFill>
              <a:latin typeface="Arial"/>
            </a:endParaRPr>
          </a:p>
        </p:txBody>
      </p:sp>
      <p:sp>
        <p:nvSpPr>
          <p:cNvPr id="38" name="Snip Same Side Corner Rectangle 37"/>
          <p:cNvSpPr/>
          <p:nvPr/>
        </p:nvSpPr>
        <p:spPr>
          <a:xfrm rot="16200000">
            <a:off x="5158668" y="2902836"/>
            <a:ext cx="542683" cy="2206616"/>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1" name="TextBox 40"/>
          <p:cNvSpPr txBox="1"/>
          <p:nvPr/>
        </p:nvSpPr>
        <p:spPr>
          <a:xfrm>
            <a:off x="4019502" y="3888782"/>
            <a:ext cx="2150120" cy="276999"/>
          </a:xfrm>
          <a:prstGeom prst="rect">
            <a:avLst/>
          </a:prstGeom>
          <a:noFill/>
        </p:spPr>
        <p:txBody>
          <a:bodyPr wrap="square" rtlCol="0">
            <a:spAutoFit/>
          </a:bodyPr>
          <a:lstStyle/>
          <a:p>
            <a:pPr defTabSz="914400"/>
            <a:r>
              <a:rPr lang="en-US" sz="1200" b="1" dirty="0">
                <a:solidFill>
                  <a:srgbClr val="000000"/>
                </a:solidFill>
                <a:latin typeface="Arial"/>
              </a:rPr>
              <a:t>No IO Protocol</a:t>
            </a:r>
          </a:p>
        </p:txBody>
      </p:sp>
      <p:sp>
        <p:nvSpPr>
          <p:cNvPr id="43" name="Snip Same Side Corner Rectangle 42"/>
          <p:cNvSpPr/>
          <p:nvPr/>
        </p:nvSpPr>
        <p:spPr>
          <a:xfrm rot="16200000">
            <a:off x="4932048" y="3672140"/>
            <a:ext cx="989939" cy="220063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5" name="TextBox 44"/>
          <p:cNvSpPr txBox="1"/>
          <p:nvPr/>
        </p:nvSpPr>
        <p:spPr>
          <a:xfrm>
            <a:off x="3994040" y="4612497"/>
            <a:ext cx="3020407" cy="276999"/>
          </a:xfrm>
          <a:prstGeom prst="rect">
            <a:avLst/>
          </a:prstGeom>
          <a:noFill/>
        </p:spPr>
        <p:txBody>
          <a:bodyPr wrap="square" rtlCol="0">
            <a:spAutoFit/>
          </a:bodyPr>
          <a:lstStyle/>
          <a:p>
            <a:pPr defTabSz="914400"/>
            <a:r>
              <a:rPr lang="en-US" sz="1200" b="1" dirty="0">
                <a:solidFill>
                  <a:srgbClr val="000000"/>
                </a:solidFill>
                <a:latin typeface="Arial"/>
              </a:rPr>
              <a:t>Wire handshake protocols</a:t>
            </a:r>
          </a:p>
        </p:txBody>
      </p:sp>
      <p:sp>
        <p:nvSpPr>
          <p:cNvPr id="46" name="Snip Same Side Corner Rectangle 45"/>
          <p:cNvSpPr/>
          <p:nvPr/>
        </p:nvSpPr>
        <p:spPr>
          <a:xfrm rot="16200000">
            <a:off x="5054429" y="4558027"/>
            <a:ext cx="800034" cy="225549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0" name="TextBox 49"/>
          <p:cNvSpPr txBox="1"/>
          <p:nvPr/>
        </p:nvSpPr>
        <p:spPr>
          <a:xfrm>
            <a:off x="4022654" y="5539143"/>
            <a:ext cx="2866825" cy="461665"/>
          </a:xfrm>
          <a:prstGeom prst="rect">
            <a:avLst/>
          </a:prstGeom>
          <a:noFill/>
        </p:spPr>
        <p:txBody>
          <a:bodyPr wrap="square" rtlCol="0">
            <a:spAutoFit/>
          </a:bodyPr>
          <a:lstStyle/>
          <a:p>
            <a:pPr defTabSz="914400"/>
            <a:r>
              <a:rPr lang="en-US" sz="1200" b="1" dirty="0">
                <a:solidFill>
                  <a:srgbClr val="000000"/>
                </a:solidFill>
                <a:latin typeface="Arial"/>
              </a:rPr>
              <a:t>Memory protocols : RAM</a:t>
            </a:r>
          </a:p>
          <a:p>
            <a:pPr defTabSz="914400"/>
            <a:r>
              <a:rPr lang="en-US" sz="1200" b="1" dirty="0">
                <a:solidFill>
                  <a:srgbClr val="000000"/>
                </a:solidFill>
                <a:latin typeface="Arial"/>
              </a:rPr>
              <a:t>	          : FIFO</a:t>
            </a:r>
          </a:p>
        </p:txBody>
      </p:sp>
      <p:sp>
        <p:nvSpPr>
          <p:cNvPr id="52" name="Snip Same Side Corner Rectangle 51"/>
          <p:cNvSpPr/>
          <p:nvPr/>
        </p:nvSpPr>
        <p:spPr>
          <a:xfrm rot="16200000">
            <a:off x="5284294" y="5156499"/>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4304449" y="6104078"/>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5059161" y="1460126"/>
            <a:ext cx="735716" cy="2200635"/>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56" name="TextBox 55"/>
          <p:cNvSpPr txBox="1"/>
          <p:nvPr/>
        </p:nvSpPr>
        <p:spPr>
          <a:xfrm>
            <a:off x="3956306" y="2391189"/>
            <a:ext cx="2710867" cy="276999"/>
          </a:xfrm>
          <a:prstGeom prst="rect">
            <a:avLst/>
          </a:prstGeom>
          <a:noFill/>
        </p:spPr>
        <p:txBody>
          <a:bodyPr wrap="square" rtlCol="0">
            <a:spAutoFit/>
          </a:bodyPr>
          <a:lstStyle/>
          <a:p>
            <a:pPr defTabSz="914400"/>
            <a:r>
              <a:rPr lang="en-US" sz="1200" b="1" dirty="0">
                <a:solidFill>
                  <a:srgbClr val="000000"/>
                </a:solidFill>
                <a:latin typeface="Arial"/>
              </a:rPr>
              <a:t>Block Level Protocol</a:t>
            </a:r>
          </a:p>
        </p:txBody>
      </p:sp>
      <p:sp>
        <p:nvSpPr>
          <p:cNvPr id="20" name="TextBox 19"/>
          <p:cNvSpPr txBox="1"/>
          <p:nvPr/>
        </p:nvSpPr>
        <p:spPr>
          <a:xfrm>
            <a:off x="976209" y="582555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sp>
        <p:nvSpPr>
          <p:cNvPr id="22" name="Slide Number Placeholder 4"/>
          <p:cNvSpPr txBox="1">
            <a:spLocks/>
          </p:cNvSpPr>
          <p:nvPr/>
        </p:nvSpPr>
        <p:spPr>
          <a:xfrm>
            <a:off x="577965" y="6204567"/>
            <a:ext cx="1117309" cy="244475"/>
          </a:xfrm>
          <a:prstGeom prst="rect">
            <a:avLst/>
          </a:prstGeom>
        </p:spPr>
        <p:txBody>
          <a:bodyPr/>
          <a:lstStyle/>
          <a:p>
            <a:pPr defTabSz="457200">
              <a:defRPr/>
            </a:pPr>
            <a:r>
              <a:rPr lang="en-US" sz="1000">
                <a:solidFill>
                  <a:srgbClr val="FFFFFF"/>
                </a:solidFill>
                <a:latin typeface="Arial"/>
                <a:ea typeface="ＭＳ Ｐゴシック" pitchFamily="34" charset="-128"/>
                <a:cs typeface="Arial" charset="0"/>
              </a:rPr>
              <a:t>22- </a:t>
            </a:r>
            <a:fld id="{0E88F696-905B-490D-9D4B-033243675593}" type="slidenum">
              <a:rPr lang="en-US" sz="1000">
                <a:solidFill>
                  <a:srgbClr val="FFFFFF"/>
                </a:solidFill>
                <a:latin typeface="Arial"/>
                <a:ea typeface="ＭＳ Ｐゴシック" pitchFamily="34" charset="-128"/>
                <a:cs typeface="Arial" charset="0"/>
              </a:rPr>
              <a:pPr defTabSz="457200">
                <a:defRPr/>
              </a:pPr>
              <a:t>57</a:t>
            </a:fld>
            <a:endParaRPr lang="en-US" sz="1000" dirty="0">
              <a:solidFill>
                <a:srgbClr val="FFFFFF"/>
              </a:solidFill>
              <a:latin typeface="Arial"/>
              <a:ea typeface="ＭＳ Ｐゴシック" pitchFamily="34" charset="-128"/>
              <a:cs typeface="Arial" charset="0"/>
            </a:endParaRPr>
          </a:p>
        </p:txBody>
      </p:sp>
      <p:pic>
        <p:nvPicPr>
          <p:cNvPr id="21" name="Picture 20"/>
          <p:cNvPicPr>
            <a:picLocks noChangeAspect="1"/>
          </p:cNvPicPr>
          <p:nvPr/>
        </p:nvPicPr>
        <p:blipFill>
          <a:blip r:embed="rId3"/>
          <a:stretch>
            <a:fillRect/>
          </a:stretch>
        </p:blipFill>
        <p:spPr>
          <a:xfrm>
            <a:off x="6528314" y="1455938"/>
            <a:ext cx="5252405" cy="4934282"/>
          </a:xfrm>
          <a:prstGeom prst="rect">
            <a:avLst/>
          </a:prstGeom>
        </p:spPr>
      </p:pic>
      <p:sp>
        <p:nvSpPr>
          <p:cNvPr id="24" name="Snip Same Side Corner Rectangle 23"/>
          <p:cNvSpPr/>
          <p:nvPr/>
        </p:nvSpPr>
        <p:spPr>
          <a:xfrm rot="16200000">
            <a:off x="5031886" y="2223116"/>
            <a:ext cx="806501" cy="221687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26" name="TextBox 25"/>
          <p:cNvSpPr txBox="1"/>
          <p:nvPr/>
        </p:nvSpPr>
        <p:spPr>
          <a:xfrm>
            <a:off x="4089048" y="3167900"/>
            <a:ext cx="2041087" cy="276999"/>
          </a:xfrm>
          <a:prstGeom prst="rect">
            <a:avLst/>
          </a:prstGeom>
          <a:noFill/>
        </p:spPr>
        <p:txBody>
          <a:bodyPr wrap="square" rtlCol="0">
            <a:spAutoFit/>
          </a:bodyPr>
          <a:lstStyle/>
          <a:p>
            <a:pPr defTabSz="914400"/>
            <a:r>
              <a:rPr lang="en-US" sz="12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964202" y="5451849"/>
            <a:ext cx="3362008" cy="351483"/>
          </a:xfrm>
          <a:prstGeom prst="rect">
            <a:avLst/>
          </a:prstGeom>
        </p:spPr>
      </p:pic>
      <p:sp>
        <p:nvSpPr>
          <p:cNvPr id="27" name="Snip Same Side Corner Rectangle 26"/>
          <p:cNvSpPr/>
          <p:nvPr/>
        </p:nvSpPr>
        <p:spPr>
          <a:xfrm rot="16200000">
            <a:off x="5018408" y="4593561"/>
            <a:ext cx="818323" cy="2202711"/>
          </a:xfrm>
          <a:prstGeom prst="snip2Same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srgbClr val="0C0C0C"/>
              </a:solidFill>
              <a:latin typeface="Arial"/>
            </a:endParaRPr>
          </a:p>
        </p:txBody>
      </p:sp>
    </p:spTree>
    <p:extLst>
      <p:ext uri="{BB962C8B-B14F-4D97-AF65-F5344CB8AC3E}">
        <p14:creationId xmlns:p14="http://schemas.microsoft.com/office/powerpoint/2010/main" val="1913727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Protocols</a:t>
            </a:r>
          </a:p>
        </p:txBody>
      </p:sp>
      <p:sp>
        <p:nvSpPr>
          <p:cNvPr id="4" name="Slide Number Placeholder 3"/>
          <p:cNvSpPr>
            <a:spLocks noGrp="1"/>
          </p:cNvSpPr>
          <p:nvPr>
            <p:ph type="sldNum" sz="quarter" idx="10"/>
          </p:nvPr>
        </p:nvSpPr>
        <p:spPr>
          <a:xfrm>
            <a:off x="579120" y="6325606"/>
            <a:ext cx="2712719" cy="365125"/>
          </a:xfrm>
        </p:spPr>
        <p:txBody>
          <a:bodyPr/>
          <a:lstStyle/>
          <a:p>
            <a:pPr>
              <a:defRPr/>
            </a:pPr>
            <a:r>
              <a:rPr lang="en-US" dirty="0"/>
              <a:t>IO Level Protocols 22- </a:t>
            </a:r>
            <a:fld id="{060BD193-E118-4B16-863C-C8C12C675E3E}" type="slidenum">
              <a:rPr lang="en-US" smtClean="0"/>
              <a:pPr>
                <a:defRPr/>
              </a:pPr>
              <a:t>58</a:t>
            </a:fld>
            <a:endParaRPr lang="en-US" dirty="0"/>
          </a:p>
        </p:txBody>
      </p:sp>
      <p:sp>
        <p:nvSpPr>
          <p:cNvPr id="3" name="Content Placeholder 2"/>
          <p:cNvSpPr>
            <a:spLocks noGrp="1"/>
          </p:cNvSpPr>
          <p:nvPr>
            <p:ph idx="4294967295"/>
          </p:nvPr>
        </p:nvSpPr>
        <p:spPr>
          <a:xfrm>
            <a:off x="1066801" y="1150802"/>
            <a:ext cx="10879182" cy="4268788"/>
          </a:xfrm>
        </p:spPr>
        <p:txBody>
          <a:bodyPr/>
          <a:lstStyle/>
          <a:p>
            <a:r>
              <a:rPr lang="en-US" sz="2000" dirty="0"/>
              <a:t>Memory protocols can be inferred from array and pointer arguments</a:t>
            </a:r>
          </a:p>
          <a:p>
            <a:pPr lvl="1"/>
            <a:r>
              <a:rPr lang="en-US" sz="1800" dirty="0"/>
              <a:t>Array arguments can be synthesized to RAM or FIFO ports</a:t>
            </a:r>
          </a:p>
          <a:p>
            <a:pPr lvl="2"/>
            <a:r>
              <a:rPr lang="en-US" sz="1400" dirty="0"/>
              <a:t>When FIFOs specified on array ports, the ports must be read-only or write-only</a:t>
            </a:r>
          </a:p>
          <a:p>
            <a:pPr lvl="1"/>
            <a:r>
              <a:rPr lang="en-US" sz="1800" dirty="0"/>
              <a:t>Pointer (and References in C++) can be synthesized to FIFO ports</a:t>
            </a:r>
          </a:p>
          <a:p>
            <a:r>
              <a:rPr lang="en-US" sz="2000" dirty="0"/>
              <a:t>RAM ports</a:t>
            </a:r>
          </a:p>
          <a:p>
            <a:pPr lvl="1"/>
            <a:r>
              <a:rPr lang="en-US" sz="1800" dirty="0"/>
              <a:t>Support arbitrary/random accesses</a:t>
            </a:r>
          </a:p>
          <a:p>
            <a:pPr lvl="1"/>
            <a:r>
              <a:rPr lang="en-US" sz="1800" dirty="0"/>
              <a:t>Specify the array targets using the BIND_STORAGE pragma for </a:t>
            </a:r>
            <a:r>
              <a:rPr lang="en-US" sz="1800" dirty="0" err="1"/>
              <a:t>ap_memory</a:t>
            </a:r>
            <a:r>
              <a:rPr lang="en-US" sz="1800" dirty="0"/>
              <a:t> interface</a:t>
            </a:r>
          </a:p>
          <a:p>
            <a:pPr lvl="2"/>
            <a:r>
              <a:rPr lang="en-US" sz="1400" dirty="0"/>
              <a:t>If no target is specified, </a:t>
            </a:r>
            <a:r>
              <a:rPr lang="en-US" sz="1400" dirty="0" err="1"/>
              <a:t>Vitis</a:t>
            </a:r>
            <a:r>
              <a:rPr lang="en-US" sz="1400" dirty="0"/>
              <a:t> HLS determines whether to use a single or dual-port RAM interface</a:t>
            </a:r>
          </a:p>
          <a:p>
            <a:pPr lvl="1"/>
            <a:r>
              <a:rPr lang="en-US" sz="1800" dirty="0"/>
              <a:t>Requires two cycles read access: generate address, read data</a:t>
            </a:r>
          </a:p>
          <a:p>
            <a:pPr lvl="2"/>
            <a:r>
              <a:rPr lang="en-US" sz="1400" dirty="0"/>
              <a:t>Pipelining can reduce this overhead by overlapping generation with reading</a:t>
            </a:r>
          </a:p>
          <a:p>
            <a:r>
              <a:rPr lang="en-US" sz="2000" dirty="0"/>
              <a:t>FIFO ports</a:t>
            </a:r>
          </a:p>
          <a:p>
            <a:pPr lvl="1"/>
            <a:r>
              <a:rPr lang="en-US" sz="1800" dirty="0"/>
              <a:t>Require read and writes to be sequential/streaming</a:t>
            </a:r>
          </a:p>
          <a:p>
            <a:pPr lvl="1"/>
            <a:r>
              <a:rPr lang="en-US" sz="1800" dirty="0"/>
              <a:t>Always uses a standard FIFO (single-port) model</a:t>
            </a:r>
          </a:p>
          <a:p>
            <a:pPr lvl="1"/>
            <a:r>
              <a:rPr lang="en-US" sz="1800" dirty="0"/>
              <a:t>Single cycle for both reads and writes</a:t>
            </a:r>
          </a:p>
          <a:p>
            <a:pPr lvl="1"/>
            <a:endParaRPr lang="en-US" sz="1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59</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Memory protocols can be inferred from array and pointer arguments</a:t>
            </a:r>
          </a:p>
          <a:p>
            <a:pPr lvl="1"/>
            <a:r>
              <a:rPr lang="en-US" dirty="0"/>
              <a:t>Array arguments can be synthesized to RAM or FIFO ports</a:t>
            </a:r>
          </a:p>
          <a:p>
            <a:pPr lvl="2"/>
            <a:r>
              <a:rPr lang="en-US" dirty="0"/>
              <a:t>When FIFOs specified on array ports, the ports must be read-only or write-only</a:t>
            </a:r>
          </a:p>
          <a:p>
            <a:pPr lvl="1"/>
            <a:r>
              <a:rPr lang="en-US" dirty="0"/>
              <a:t>Pointer (and References in C++) can be synthesized to FIFO ports</a:t>
            </a:r>
          </a:p>
          <a:p>
            <a:r>
              <a:rPr lang="en-US" dirty="0"/>
              <a:t>RAM ports</a:t>
            </a:r>
          </a:p>
          <a:p>
            <a:pPr lvl="1"/>
            <a:r>
              <a:rPr lang="en-US" dirty="0"/>
              <a:t>Support arbitrary/random accesses</a:t>
            </a:r>
          </a:p>
          <a:p>
            <a:pPr lvl="1"/>
            <a:r>
              <a:rPr lang="en-US" dirty="0">
                <a:highlight>
                  <a:srgbClr val="FFFF00"/>
                </a:highlight>
              </a:rPr>
              <a:t>Specify the array targets using the BIND_STORAGE pragma for </a:t>
            </a:r>
            <a:r>
              <a:rPr lang="en-US" dirty="0" err="1">
                <a:highlight>
                  <a:srgbClr val="FFFF00"/>
                </a:highlight>
              </a:rPr>
              <a:t>ap_memory</a:t>
            </a:r>
            <a:r>
              <a:rPr lang="en-US" dirty="0">
                <a:highlight>
                  <a:srgbClr val="FFFF00"/>
                </a:highlight>
              </a:rPr>
              <a:t> interface</a:t>
            </a:r>
          </a:p>
          <a:p>
            <a:pPr lvl="2"/>
            <a:r>
              <a:rPr lang="en-US" dirty="0">
                <a:highlight>
                  <a:srgbClr val="FFFF00"/>
                </a:highlight>
              </a:rPr>
              <a:t>If no target is specified, </a:t>
            </a:r>
            <a:r>
              <a:rPr lang="en-US" dirty="0" err="1">
                <a:highlight>
                  <a:srgbClr val="FFFF00"/>
                </a:highlight>
              </a:rPr>
              <a:t>Vitis</a:t>
            </a:r>
            <a:r>
              <a:rPr lang="en-US" dirty="0">
                <a:highlight>
                  <a:srgbClr val="FFFF00"/>
                </a:highlight>
              </a:rPr>
              <a:t> HLS determines whether to use a single or dual-port RAM interface</a:t>
            </a:r>
          </a:p>
          <a:p>
            <a:pPr lvl="1"/>
            <a:r>
              <a:rPr lang="en-US" strike="sngStrike" dirty="0"/>
              <a:t>May be implemented with Dual-Port RAMs to increase the bandwidth</a:t>
            </a:r>
          </a:p>
          <a:p>
            <a:pPr lvl="2"/>
            <a:r>
              <a:rPr lang="en-US" strike="sngStrike" dirty="0"/>
              <a:t>The default is a Dual-Port RAM interface</a:t>
            </a:r>
          </a:p>
          <a:p>
            <a:pPr lvl="1"/>
            <a:r>
              <a:rPr lang="en-US" dirty="0"/>
              <a:t>Requires two cycles read access: generate address, read data</a:t>
            </a:r>
          </a:p>
          <a:p>
            <a:pPr lvl="2"/>
            <a:r>
              <a:rPr lang="en-US" dirty="0"/>
              <a:t>Pipelining can reduce this overhead by overlapping generation with reading</a:t>
            </a:r>
          </a:p>
          <a:p>
            <a:r>
              <a:rPr lang="en-US" dirty="0"/>
              <a:t>FIFO ports</a:t>
            </a:r>
          </a:p>
          <a:p>
            <a:pPr lvl="1"/>
            <a:r>
              <a:rPr lang="en-US" dirty="0"/>
              <a:t>Require read and writes to be sequential/streaming</a:t>
            </a:r>
          </a:p>
          <a:p>
            <a:pPr lvl="1"/>
            <a:r>
              <a:rPr lang="en-US" dirty="0"/>
              <a:t>Always uses a standard FIFO (single-port) model</a:t>
            </a:r>
          </a:p>
          <a:p>
            <a:pPr lvl="1"/>
            <a:r>
              <a:rPr lang="en-US" dirty="0"/>
              <a:t>Single cycle for both reads and writes</a:t>
            </a:r>
          </a:p>
          <a:p>
            <a:pPr lvl="1"/>
            <a:endParaRPr lang="en-US" dirty="0"/>
          </a:p>
        </p:txBody>
      </p:sp>
      <p:sp>
        <p:nvSpPr>
          <p:cNvPr id="6"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59</a:t>
            </a:fld>
            <a:endParaRPr lang="en-US" sz="1000" dirty="0">
              <a:solidFill>
                <a:srgbClr val="FFFFFF"/>
              </a:solidFill>
              <a:latin typeface="Arial" charset="0"/>
              <a:ea typeface="ＭＳ Ｐゴシック" pitchFamily="34" charset="-128"/>
              <a:cs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101 : Combinational Design</a:t>
            </a:r>
          </a:p>
        </p:txBody>
      </p:sp>
      <p:sp>
        <p:nvSpPr>
          <p:cNvPr id="4" name="Slide Number Placeholder 3"/>
          <p:cNvSpPr>
            <a:spLocks noGrp="1"/>
          </p:cNvSpPr>
          <p:nvPr>
            <p:ph type="sldNum" sz="quarter" idx="10"/>
          </p:nvPr>
        </p:nvSpPr>
        <p:spPr>
          <a:xfrm>
            <a:off x="579121" y="6325606"/>
            <a:ext cx="2288176" cy="365125"/>
          </a:xfrm>
        </p:spPr>
        <p:txBody>
          <a:bodyPr/>
          <a:lstStyle/>
          <a:p>
            <a:pPr>
              <a:defRPr/>
            </a:pPr>
            <a:r>
              <a:rPr lang="en-US" dirty="0"/>
              <a:t>IO Level Protocols 22- </a:t>
            </a:r>
            <a:fld id="{060BD193-E118-4B16-863C-C8C12C675E3E}" type="slidenum">
              <a:rPr lang="en-US" smtClean="0"/>
              <a:pPr>
                <a:defRPr/>
              </a:pPr>
              <a:t>6</a:t>
            </a:fld>
            <a:endParaRPr lang="en-US" dirty="0"/>
          </a:p>
        </p:txBody>
      </p:sp>
      <p:sp>
        <p:nvSpPr>
          <p:cNvPr id="3" name="Content Placeholder 2"/>
          <p:cNvSpPr>
            <a:spLocks noGrp="1"/>
          </p:cNvSpPr>
          <p:nvPr>
            <p:ph idx="4294967295"/>
          </p:nvPr>
        </p:nvSpPr>
        <p:spPr>
          <a:xfrm>
            <a:off x="1447443" y="1052835"/>
            <a:ext cx="10501312" cy="4268788"/>
          </a:xfrm>
        </p:spPr>
        <p:txBody>
          <a:bodyPr>
            <a:noAutofit/>
          </a:bodyPr>
          <a:lstStyle/>
          <a:p>
            <a:r>
              <a:rPr lang="en-US" sz="2000" dirty="0"/>
              <a:t>Simple Adder Example</a:t>
            </a:r>
          </a:p>
          <a:p>
            <a:pPr lvl="1"/>
            <a:r>
              <a:rPr lang="en-US" sz="1800" dirty="0"/>
              <a:t>Output is the sum of 3 inputs</a:t>
            </a:r>
          </a:p>
          <a:p>
            <a:pPr lvl="1"/>
            <a:endParaRPr lang="en-US" sz="1800" dirty="0"/>
          </a:p>
          <a:p>
            <a:pPr lvl="1"/>
            <a:endParaRPr lang="en-US" sz="1800" dirty="0"/>
          </a:p>
          <a:p>
            <a:pPr lvl="1">
              <a:buNone/>
            </a:pPr>
            <a:endParaRPr lang="en-US" sz="1800" dirty="0"/>
          </a:p>
          <a:p>
            <a:endParaRPr lang="en-US" sz="1050" dirty="0"/>
          </a:p>
          <a:p>
            <a:r>
              <a:rPr lang="en-US" sz="2000" dirty="0"/>
              <a:t>Synthesized with 100 ns clock</a:t>
            </a:r>
          </a:p>
          <a:p>
            <a:pPr lvl="1"/>
            <a:r>
              <a:rPr lang="en-US" sz="1800" dirty="0"/>
              <a:t>All adders can fit in one clock cycle</a:t>
            </a:r>
          </a:p>
          <a:p>
            <a:pPr lvl="1"/>
            <a:r>
              <a:rPr lang="en-US" sz="1800" b="1" u="sng" dirty="0"/>
              <a:t>Combinational design</a:t>
            </a:r>
          </a:p>
          <a:p>
            <a:pPr lvl="1"/>
            <a:endParaRPr lang="en-US" sz="1800" dirty="0"/>
          </a:p>
          <a:p>
            <a:pPr lvl="1"/>
            <a:endParaRPr lang="en-US" sz="1800" dirty="0"/>
          </a:p>
          <a:p>
            <a:pPr marL="232845" lvl="1" indent="0">
              <a:buNone/>
            </a:pPr>
            <a:endParaRPr lang="en-US" sz="1800" dirty="0"/>
          </a:p>
          <a:p>
            <a:pPr lvl="1"/>
            <a:r>
              <a:rPr lang="en-US" sz="1800" dirty="0"/>
              <a:t>The function return becomes RTL port </a:t>
            </a:r>
            <a:r>
              <a:rPr lang="en-US" sz="1800" dirty="0" err="1"/>
              <a:t>ap_return</a:t>
            </a:r>
            <a:endParaRPr lang="en-US" sz="1800" dirty="0"/>
          </a:p>
          <a:p>
            <a:pPr lvl="1"/>
            <a:r>
              <a:rPr lang="en-US" sz="1800" dirty="0"/>
              <a:t>No handshakes are required or created in this example</a:t>
            </a:r>
          </a:p>
        </p:txBody>
      </p:sp>
      <p:sp>
        <p:nvSpPr>
          <p:cNvPr id="17" name="TextBox 16">
            <a:extLst>
              <a:ext uri="{FF2B5EF4-FFF2-40B4-BE49-F238E27FC236}">
                <a16:creationId xmlns:a16="http://schemas.microsoft.com/office/drawing/2014/main" id="{D632613A-A846-4D09-9C61-4BE51037B3CE}"/>
              </a:ext>
            </a:extLst>
          </p:cNvPr>
          <p:cNvSpPr txBox="1"/>
          <p:nvPr/>
        </p:nvSpPr>
        <p:spPr>
          <a:xfrm>
            <a:off x="1749277" y="1794740"/>
            <a:ext cx="3839500" cy="12003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tabLst>
                <a:tab pos="457200" algn="l"/>
              </a:tabLs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tabLst>
                <a:tab pos="457200" algn="l"/>
              </a:tabLst>
              <a:defRPr/>
            </a:pPr>
            <a:r>
              <a:rPr lang="en-US" sz="900" b="1" kern="0" dirty="0">
                <a:solidFill>
                  <a:srgbClr val="000000"/>
                </a:solidFill>
                <a:latin typeface="Arial"/>
              </a:rPr>
              <a:t>int adders(int in1, int in2, int in3) {</a:t>
            </a:r>
          </a:p>
          <a:p>
            <a:pPr defTabSz="914400" fontAlgn="base">
              <a:spcBef>
                <a:spcPct val="0"/>
              </a:spcBef>
              <a:spcAft>
                <a:spcPct val="0"/>
              </a:spcAft>
              <a:tabLst>
                <a:tab pos="457200" algn="l"/>
              </a:tabLst>
              <a:defRPr/>
            </a:pPr>
            <a:endParaRPr lang="en-US" sz="900" b="1" kern="0" dirty="0">
              <a:solidFill>
                <a:srgbClr val="000000"/>
              </a:solidFill>
              <a:latin typeface="Arial"/>
            </a:endParaRP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sum;</a:t>
            </a:r>
          </a:p>
          <a:p>
            <a:pPr defTabSz="914400" fontAlgn="base">
              <a:spcBef>
                <a:spcPct val="0"/>
              </a:spcBef>
              <a:spcAft>
                <a:spcPct val="0"/>
              </a:spcAft>
              <a:tabLst>
                <a:tab pos="457200" algn="l"/>
              </a:tabLst>
              <a:defRPr/>
            </a:pPr>
            <a:r>
              <a:rPr lang="en-US" sz="900" b="1" kern="0" dirty="0">
                <a:solidFill>
                  <a:srgbClr val="000000"/>
                </a:solidFill>
                <a:latin typeface="Arial"/>
              </a:rPr>
              <a:t>	sum = in1 + in2 + in3;</a:t>
            </a:r>
          </a:p>
          <a:p>
            <a:pPr defTabSz="914400" fontAlgn="base">
              <a:spcBef>
                <a:spcPct val="0"/>
              </a:spcBef>
              <a:spcAft>
                <a:spcPct val="0"/>
              </a:spcAft>
              <a:tabLst>
                <a:tab pos="457200" algn="l"/>
              </a:tabLst>
              <a:defRPr/>
            </a:pPr>
            <a:r>
              <a:rPr lang="en-US" sz="900" b="1" kern="0" dirty="0">
                <a:solidFill>
                  <a:srgbClr val="000000"/>
                </a:solidFill>
                <a:latin typeface="Arial"/>
              </a:rPr>
              <a:t>	return sum;</a:t>
            </a:r>
          </a:p>
          <a:p>
            <a:pPr defTabSz="914400" fontAlgn="base">
              <a:spcBef>
                <a:spcPct val="0"/>
              </a:spcBef>
              <a:spcAft>
                <a:spcPct val="0"/>
              </a:spcAft>
              <a:tabLst>
                <a:tab pos="457200" algn="l"/>
              </a:tabLst>
              <a:defRPr/>
            </a:pPr>
            <a:r>
              <a:rPr lang="en-US" sz="900" b="1" kern="0" dirty="0">
                <a:solidFill>
                  <a:srgbClr val="000000"/>
                </a:solidFill>
                <a:latin typeface="Arial"/>
              </a:rPr>
              <a:t>}</a:t>
            </a:r>
          </a:p>
          <a:p>
            <a:pPr defTabSz="914400" fontAlgn="base">
              <a:spcBef>
                <a:spcPct val="0"/>
              </a:spcBef>
              <a:spcAft>
                <a:spcPct val="0"/>
              </a:spcAft>
              <a:tabLst>
                <a:tab pos="457200" algn="l"/>
              </a:tabLst>
              <a:defRPr/>
            </a:pPr>
            <a:endParaRPr lang="en-US" sz="900" b="1" kern="0" dirty="0">
              <a:solidFill>
                <a:srgbClr val="000000"/>
              </a:solidFill>
              <a:latin typeface="Arial"/>
            </a:endParaRPr>
          </a:p>
        </p:txBody>
      </p:sp>
      <p:sp>
        <p:nvSpPr>
          <p:cNvPr id="18" name="Rectangle 17">
            <a:extLst>
              <a:ext uri="{FF2B5EF4-FFF2-40B4-BE49-F238E27FC236}">
                <a16:creationId xmlns:a16="http://schemas.microsoft.com/office/drawing/2014/main" id="{01BEDE5E-DFBC-4D56-946A-A743F168D67E}"/>
              </a:ext>
            </a:extLst>
          </p:cNvPr>
          <p:cNvSpPr/>
          <p:nvPr/>
        </p:nvSpPr>
        <p:spPr>
          <a:xfrm>
            <a:off x="2005246" y="4364762"/>
            <a:ext cx="3583533" cy="72969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19" name="TextBox 18">
            <a:extLst>
              <a:ext uri="{FF2B5EF4-FFF2-40B4-BE49-F238E27FC236}">
                <a16:creationId xmlns:a16="http://schemas.microsoft.com/office/drawing/2014/main" id="{131A51E6-96F4-4E08-85E3-73EFD9893A1D}"/>
              </a:ext>
            </a:extLst>
          </p:cNvPr>
          <p:cNvSpPr txBox="1"/>
          <p:nvPr/>
        </p:nvSpPr>
        <p:spPr>
          <a:xfrm>
            <a:off x="3419901" y="4364760"/>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20" name="TextBox 19">
            <a:extLst>
              <a:ext uri="{FF2B5EF4-FFF2-40B4-BE49-F238E27FC236}">
                <a16:creationId xmlns:a16="http://schemas.microsoft.com/office/drawing/2014/main" id="{DAE6A645-CF23-484D-A3AD-C1DB36BC3C47}"/>
              </a:ext>
            </a:extLst>
          </p:cNvPr>
          <p:cNvSpPr txBox="1"/>
          <p:nvPr/>
        </p:nvSpPr>
        <p:spPr>
          <a:xfrm>
            <a:off x="5540892" y="4479975"/>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ap_return</a:t>
            </a:r>
            <a:endParaRPr lang="en-US" sz="1100" b="1" kern="0" dirty="0">
              <a:solidFill>
                <a:srgbClr val="000000"/>
              </a:solidFill>
            </a:endParaRPr>
          </a:p>
        </p:txBody>
      </p:sp>
      <p:sp>
        <p:nvSpPr>
          <p:cNvPr id="21" name="TextBox 20">
            <a:extLst>
              <a:ext uri="{FF2B5EF4-FFF2-40B4-BE49-F238E27FC236}">
                <a16:creationId xmlns:a16="http://schemas.microsoft.com/office/drawing/2014/main" id="{9E27497E-7280-4C0F-8C2A-0ADC7E07F143}"/>
              </a:ext>
            </a:extLst>
          </p:cNvPr>
          <p:cNvSpPr txBox="1"/>
          <p:nvPr/>
        </p:nvSpPr>
        <p:spPr>
          <a:xfrm>
            <a:off x="1671210" y="4441570"/>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22" name="TextBox 21">
            <a:extLst>
              <a:ext uri="{FF2B5EF4-FFF2-40B4-BE49-F238E27FC236}">
                <a16:creationId xmlns:a16="http://schemas.microsoft.com/office/drawing/2014/main" id="{2780B42F-3E14-423C-9755-7A92FE53BACD}"/>
              </a:ext>
            </a:extLst>
          </p:cNvPr>
          <p:cNvSpPr txBox="1"/>
          <p:nvPr/>
        </p:nvSpPr>
        <p:spPr>
          <a:xfrm>
            <a:off x="1671210" y="461621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a:t>
            </a:r>
          </a:p>
        </p:txBody>
      </p:sp>
      <p:cxnSp>
        <p:nvCxnSpPr>
          <p:cNvPr id="23" name="Straight Arrow Connector 22">
            <a:extLst>
              <a:ext uri="{FF2B5EF4-FFF2-40B4-BE49-F238E27FC236}">
                <a16:creationId xmlns:a16="http://schemas.microsoft.com/office/drawing/2014/main" id="{7C757571-F7B8-4FDD-B0F0-2769E3C37B70}"/>
              </a:ext>
            </a:extLst>
          </p:cNvPr>
          <p:cNvCxnSpPr/>
          <p:nvPr/>
        </p:nvCxnSpPr>
        <p:spPr>
          <a:xfrm>
            <a:off x="1998645" y="4556784"/>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24" name="Straight Arrow Connector 23">
            <a:extLst>
              <a:ext uri="{FF2B5EF4-FFF2-40B4-BE49-F238E27FC236}">
                <a16:creationId xmlns:a16="http://schemas.microsoft.com/office/drawing/2014/main" id="{11C90370-D58B-4B5C-BCD6-B34FECA54F9A}"/>
              </a:ext>
            </a:extLst>
          </p:cNvPr>
          <p:cNvCxnSpPr/>
          <p:nvPr/>
        </p:nvCxnSpPr>
        <p:spPr>
          <a:xfrm>
            <a:off x="1998645" y="474880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25" name="Straight Arrow Connector 24">
            <a:extLst>
              <a:ext uri="{FF2B5EF4-FFF2-40B4-BE49-F238E27FC236}">
                <a16:creationId xmlns:a16="http://schemas.microsoft.com/office/drawing/2014/main" id="{4FAC32BF-6536-4C14-A88C-1FDECF8ED221}"/>
              </a:ext>
            </a:extLst>
          </p:cNvPr>
          <p:cNvCxnSpPr/>
          <p:nvPr/>
        </p:nvCxnSpPr>
        <p:spPr>
          <a:xfrm>
            <a:off x="5179231" y="459519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26" name="TextBox 25">
            <a:extLst>
              <a:ext uri="{FF2B5EF4-FFF2-40B4-BE49-F238E27FC236}">
                <a16:creationId xmlns:a16="http://schemas.microsoft.com/office/drawing/2014/main" id="{F3DCB934-E784-4A70-BCC8-75FC30F2A8CD}"/>
              </a:ext>
            </a:extLst>
          </p:cNvPr>
          <p:cNvSpPr txBox="1"/>
          <p:nvPr/>
        </p:nvSpPr>
        <p:spPr>
          <a:xfrm>
            <a:off x="1670585" y="4802134"/>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In3</a:t>
            </a:r>
          </a:p>
        </p:txBody>
      </p:sp>
      <p:cxnSp>
        <p:nvCxnSpPr>
          <p:cNvPr id="27" name="Straight Arrow Connector 26">
            <a:extLst>
              <a:ext uri="{FF2B5EF4-FFF2-40B4-BE49-F238E27FC236}">
                <a16:creationId xmlns:a16="http://schemas.microsoft.com/office/drawing/2014/main" id="{E8F95792-0B7D-447C-961A-797F880D19C8}"/>
              </a:ext>
            </a:extLst>
          </p:cNvPr>
          <p:cNvCxnSpPr/>
          <p:nvPr/>
        </p:nvCxnSpPr>
        <p:spPr>
          <a:xfrm>
            <a:off x="1998020" y="493472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pic>
        <p:nvPicPr>
          <p:cNvPr id="5" name="Picture 4">
            <a:extLst>
              <a:ext uri="{FF2B5EF4-FFF2-40B4-BE49-F238E27FC236}">
                <a16:creationId xmlns:a16="http://schemas.microsoft.com/office/drawing/2014/main" id="{0598EF60-9742-44F1-88EF-47943F81A509}"/>
              </a:ext>
            </a:extLst>
          </p:cNvPr>
          <p:cNvPicPr>
            <a:picLocks noChangeAspect="1"/>
          </p:cNvPicPr>
          <p:nvPr/>
        </p:nvPicPr>
        <p:blipFill>
          <a:blip r:embed="rId2"/>
          <a:stretch>
            <a:fillRect/>
          </a:stretch>
        </p:blipFill>
        <p:spPr>
          <a:xfrm>
            <a:off x="7244699" y="3786363"/>
            <a:ext cx="2675947" cy="138722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Protocols: Ports Generated</a:t>
            </a:r>
          </a:p>
        </p:txBody>
      </p:sp>
      <p:sp>
        <p:nvSpPr>
          <p:cNvPr id="3" name="Content Placeholder 2"/>
          <p:cNvSpPr>
            <a:spLocks noGrp="1"/>
          </p:cNvSpPr>
          <p:nvPr>
            <p:ph sz="half" idx="1"/>
          </p:nvPr>
        </p:nvSpPr>
        <p:spPr>
          <a:xfrm>
            <a:off x="628803" y="1011079"/>
            <a:ext cx="7278711" cy="4835843"/>
          </a:xfrm>
        </p:spPr>
        <p:txBody>
          <a:bodyPr/>
          <a:lstStyle/>
          <a:p>
            <a:r>
              <a:rPr lang="en-US" dirty="0"/>
              <a:t>RAM Ports</a:t>
            </a:r>
          </a:p>
          <a:p>
            <a:pPr lvl="1"/>
            <a:r>
              <a:rPr lang="en-US" dirty="0"/>
              <a:t>Created by protocol </a:t>
            </a:r>
            <a:r>
              <a:rPr lang="en-US" dirty="0" err="1"/>
              <a:t>ap_memory</a:t>
            </a:r>
            <a:endParaRPr lang="en-US" dirty="0">
              <a:highlight>
                <a:srgbClr val="FFFF00"/>
              </a:highlight>
            </a:endParaRPr>
          </a:p>
          <a:p>
            <a:pPr lvl="1"/>
            <a:r>
              <a:rPr lang="en-US" dirty="0"/>
              <a:t>Given an array specified on the interface</a:t>
            </a:r>
          </a:p>
          <a:p>
            <a:pPr lvl="1"/>
            <a:r>
              <a:rPr lang="en-US" dirty="0"/>
              <a:t>Ports are generated for data, address &amp; control</a:t>
            </a:r>
          </a:p>
          <a:p>
            <a:pPr lvl="2"/>
            <a:r>
              <a:rPr lang="en-US" dirty="0"/>
              <a:t>Example shows a single port RAM</a:t>
            </a:r>
          </a:p>
          <a:p>
            <a:pPr lvl="2"/>
            <a:r>
              <a:rPr lang="en-US" dirty="0"/>
              <a:t>Vits will automatically implement a dual-port interface to increase the bandwidth if it will reduce the II(initiation interval)</a:t>
            </a:r>
          </a:p>
          <a:p>
            <a:pPr lvl="1"/>
            <a:r>
              <a:rPr lang="en-US" dirty="0"/>
              <a:t>Using BIND_STORAGE pragma to specify the array targets</a:t>
            </a:r>
          </a:p>
          <a:p>
            <a:pPr lvl="2"/>
            <a:r>
              <a:rPr lang="en-US" dirty="0"/>
              <a:t>If not, </a:t>
            </a:r>
            <a:r>
              <a:rPr lang="en-US" dirty="0" err="1"/>
              <a:t>Vitis</a:t>
            </a:r>
            <a:r>
              <a:rPr lang="en-US" dirty="0"/>
              <a:t> HLS determines whether to use a single or dual port RAM interface</a:t>
            </a:r>
          </a:p>
          <a:p>
            <a:r>
              <a:rPr lang="en-US" dirty="0"/>
              <a:t>FIFO Ports</a:t>
            </a:r>
          </a:p>
          <a:p>
            <a:pPr lvl="1"/>
            <a:r>
              <a:rPr lang="en-US" dirty="0"/>
              <a:t>Created by protocol ap_fifo</a:t>
            </a:r>
          </a:p>
          <a:p>
            <a:pPr lvl="1"/>
            <a:r>
              <a:rPr lang="en-US" dirty="0"/>
              <a:t>Can be used on arrays, pointers and references</a:t>
            </a:r>
          </a:p>
          <a:p>
            <a:pPr lvl="1"/>
            <a:r>
              <a:rPr lang="en-US" dirty="0"/>
              <a:t>Standard Read/Write, Full/Empty ports generated</a:t>
            </a:r>
          </a:p>
          <a:p>
            <a:pPr lvl="2"/>
            <a:r>
              <a:rPr lang="en-US" dirty="0"/>
              <a:t>Arrays: must use separate arrays for read and write</a:t>
            </a:r>
          </a:p>
          <a:p>
            <a:pPr lvl="2"/>
            <a:r>
              <a:rPr lang="en-US" dirty="0"/>
              <a:t>Pointers/References: split into In and Out ports</a:t>
            </a:r>
          </a:p>
        </p:txBody>
      </p:sp>
      <p:sp>
        <p:nvSpPr>
          <p:cNvPr id="4" name="Slide Number Placeholder 3"/>
          <p:cNvSpPr>
            <a:spLocks noGrp="1"/>
          </p:cNvSpPr>
          <p:nvPr>
            <p:ph type="sldNum" sz="quarter" idx="10"/>
          </p:nvPr>
        </p:nvSpPr>
        <p:spPr>
          <a:xfrm>
            <a:off x="579121" y="6325606"/>
            <a:ext cx="2379616" cy="365125"/>
          </a:xfrm>
        </p:spPr>
        <p:txBody>
          <a:bodyPr/>
          <a:lstStyle/>
          <a:p>
            <a:pPr>
              <a:defRPr/>
            </a:pPr>
            <a:r>
              <a:rPr lang="en-US" dirty="0"/>
              <a:t>IO Level Protocols 22- </a:t>
            </a:r>
            <a:fld id="{060BD193-E118-4B16-863C-C8C12C675E3E}" type="slidenum">
              <a:rPr lang="en-US" smtClean="0"/>
              <a:pPr>
                <a:defRPr/>
              </a:pPr>
              <a:t>60</a:t>
            </a:fld>
            <a:endParaRPr lang="en-US" dirty="0"/>
          </a:p>
        </p:txBody>
      </p:sp>
      <p:sp>
        <p:nvSpPr>
          <p:cNvPr id="35" name="Rectangle 34">
            <a:extLst>
              <a:ext uri="{FF2B5EF4-FFF2-40B4-BE49-F238E27FC236}">
                <a16:creationId xmlns:a16="http://schemas.microsoft.com/office/drawing/2014/main" id="{60172596-9611-4749-8A59-3710C3508EAB}"/>
              </a:ext>
            </a:extLst>
          </p:cNvPr>
          <p:cNvSpPr/>
          <p:nvPr/>
        </p:nvSpPr>
        <p:spPr>
          <a:xfrm>
            <a:off x="8667650" y="2390716"/>
            <a:ext cx="1791767" cy="96012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6" name="TextBox 35">
            <a:extLst>
              <a:ext uri="{FF2B5EF4-FFF2-40B4-BE49-F238E27FC236}">
                <a16:creationId xmlns:a16="http://schemas.microsoft.com/office/drawing/2014/main" id="{C50EACD5-E873-4730-99B1-4731610A5C61}"/>
              </a:ext>
            </a:extLst>
          </p:cNvPr>
          <p:cNvSpPr txBox="1"/>
          <p:nvPr/>
        </p:nvSpPr>
        <p:spPr>
          <a:xfrm>
            <a:off x="9327014" y="2390714"/>
            <a:ext cx="442749"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ram</a:t>
            </a:r>
          </a:p>
        </p:txBody>
      </p:sp>
      <p:sp>
        <p:nvSpPr>
          <p:cNvPr id="37" name="TextBox 36">
            <a:extLst>
              <a:ext uri="{FF2B5EF4-FFF2-40B4-BE49-F238E27FC236}">
                <a16:creationId xmlns:a16="http://schemas.microsoft.com/office/drawing/2014/main" id="{4F436D5E-54FF-47D6-8BB0-6C9A387F2692}"/>
              </a:ext>
            </a:extLst>
          </p:cNvPr>
          <p:cNvSpPr txBox="1"/>
          <p:nvPr/>
        </p:nvSpPr>
        <p:spPr>
          <a:xfrm>
            <a:off x="10478029" y="2429120"/>
            <a:ext cx="5148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d_d0</a:t>
            </a:r>
          </a:p>
        </p:txBody>
      </p:sp>
      <p:sp>
        <p:nvSpPr>
          <p:cNvPr id="38" name="TextBox 37">
            <a:extLst>
              <a:ext uri="{FF2B5EF4-FFF2-40B4-BE49-F238E27FC236}">
                <a16:creationId xmlns:a16="http://schemas.microsoft.com/office/drawing/2014/main" id="{B9DD09BD-365B-4C88-AEDE-B516F600372E}"/>
              </a:ext>
            </a:extLst>
          </p:cNvPr>
          <p:cNvSpPr txBox="1"/>
          <p:nvPr/>
        </p:nvSpPr>
        <p:spPr>
          <a:xfrm>
            <a:off x="8213388" y="2467524"/>
            <a:ext cx="49885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d_q0</a:t>
            </a:r>
          </a:p>
        </p:txBody>
      </p:sp>
      <p:cxnSp>
        <p:nvCxnSpPr>
          <p:cNvPr id="39" name="Straight Arrow Connector 38">
            <a:extLst>
              <a:ext uri="{FF2B5EF4-FFF2-40B4-BE49-F238E27FC236}">
                <a16:creationId xmlns:a16="http://schemas.microsoft.com/office/drawing/2014/main" id="{69C328D8-F052-412F-9D07-6FFB2E90B64F}"/>
              </a:ext>
            </a:extLst>
          </p:cNvPr>
          <p:cNvCxnSpPr/>
          <p:nvPr/>
        </p:nvCxnSpPr>
        <p:spPr>
          <a:xfrm>
            <a:off x="8661049" y="258273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206E3D86-3ADC-4F59-8DE8-851F1E0D4CFF}"/>
              </a:ext>
            </a:extLst>
          </p:cNvPr>
          <p:cNvCxnSpPr/>
          <p:nvPr/>
        </p:nvCxnSpPr>
        <p:spPr>
          <a:xfrm>
            <a:off x="10033950" y="254433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5E5E3D72-04B0-45F0-B6A9-17735B36AEEA}"/>
              </a:ext>
            </a:extLst>
          </p:cNvPr>
          <p:cNvSpPr txBox="1"/>
          <p:nvPr/>
        </p:nvSpPr>
        <p:spPr>
          <a:xfrm>
            <a:off x="10485132" y="2582739"/>
            <a:ext cx="934871"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d_address0</a:t>
            </a:r>
          </a:p>
        </p:txBody>
      </p:sp>
      <p:sp>
        <p:nvSpPr>
          <p:cNvPr id="57" name="TextBox 56">
            <a:extLst>
              <a:ext uri="{FF2B5EF4-FFF2-40B4-BE49-F238E27FC236}">
                <a16:creationId xmlns:a16="http://schemas.microsoft.com/office/drawing/2014/main" id="{C7C959E7-1CA2-4DCD-A5F0-2D96D8FA7590}"/>
              </a:ext>
            </a:extLst>
          </p:cNvPr>
          <p:cNvSpPr txBox="1"/>
          <p:nvPr/>
        </p:nvSpPr>
        <p:spPr>
          <a:xfrm>
            <a:off x="10481512" y="2757387"/>
            <a:ext cx="596638"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d_we0</a:t>
            </a:r>
          </a:p>
        </p:txBody>
      </p:sp>
      <p:cxnSp>
        <p:nvCxnSpPr>
          <p:cNvPr id="58" name="Straight Arrow Connector 57">
            <a:extLst>
              <a:ext uri="{FF2B5EF4-FFF2-40B4-BE49-F238E27FC236}">
                <a16:creationId xmlns:a16="http://schemas.microsoft.com/office/drawing/2014/main" id="{754CE3EA-044A-40D4-ADFC-07C647D92684}"/>
              </a:ext>
            </a:extLst>
          </p:cNvPr>
          <p:cNvCxnSpPr/>
          <p:nvPr/>
        </p:nvCxnSpPr>
        <p:spPr>
          <a:xfrm>
            <a:off x="10024139" y="288997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9" name="Straight Arrow Connector 58">
            <a:extLst>
              <a:ext uri="{FF2B5EF4-FFF2-40B4-BE49-F238E27FC236}">
                <a16:creationId xmlns:a16="http://schemas.microsoft.com/office/drawing/2014/main" id="{29454F45-BB22-4D2B-9D53-335B2B208E41}"/>
              </a:ext>
            </a:extLst>
          </p:cNvPr>
          <p:cNvCxnSpPr/>
          <p:nvPr/>
        </p:nvCxnSpPr>
        <p:spPr>
          <a:xfrm>
            <a:off x="10021386" y="273636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0" name="TextBox 59">
            <a:extLst>
              <a:ext uri="{FF2B5EF4-FFF2-40B4-BE49-F238E27FC236}">
                <a16:creationId xmlns:a16="http://schemas.microsoft.com/office/drawing/2014/main" id="{E1D2D62E-33F6-467A-AED6-196B1CDA7748}"/>
              </a:ext>
            </a:extLst>
          </p:cNvPr>
          <p:cNvSpPr txBox="1"/>
          <p:nvPr/>
        </p:nvSpPr>
        <p:spPr>
          <a:xfrm>
            <a:off x="10476084" y="2943304"/>
            <a:ext cx="567783"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rPr>
              <a:t>d_ce0</a:t>
            </a:r>
          </a:p>
        </p:txBody>
      </p:sp>
      <p:cxnSp>
        <p:nvCxnSpPr>
          <p:cNvPr id="61" name="Straight Arrow Connector 60">
            <a:extLst>
              <a:ext uri="{FF2B5EF4-FFF2-40B4-BE49-F238E27FC236}">
                <a16:creationId xmlns:a16="http://schemas.microsoft.com/office/drawing/2014/main" id="{F044930B-2198-4D0C-A29B-2CA55C523682}"/>
              </a:ext>
            </a:extLst>
          </p:cNvPr>
          <p:cNvCxnSpPr/>
          <p:nvPr/>
        </p:nvCxnSpPr>
        <p:spPr>
          <a:xfrm>
            <a:off x="10023514" y="307589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2" name="TextBox 61">
            <a:extLst>
              <a:ext uri="{FF2B5EF4-FFF2-40B4-BE49-F238E27FC236}">
                <a16:creationId xmlns:a16="http://schemas.microsoft.com/office/drawing/2014/main" id="{97014587-DEC4-4E34-B23D-83D97BF1B35F}"/>
              </a:ext>
            </a:extLst>
          </p:cNvPr>
          <p:cNvSpPr txBox="1"/>
          <p:nvPr/>
        </p:nvSpPr>
        <p:spPr>
          <a:xfrm>
            <a:off x="8321861" y="1430589"/>
            <a:ext cx="2700682" cy="78483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ram.h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void ram (int d[DEPTH], …)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p:txBody>
      </p:sp>
      <p:sp>
        <p:nvSpPr>
          <p:cNvPr id="63" name="TextBox 62">
            <a:extLst>
              <a:ext uri="{FF2B5EF4-FFF2-40B4-BE49-F238E27FC236}">
                <a16:creationId xmlns:a16="http://schemas.microsoft.com/office/drawing/2014/main" id="{A99238B9-2BFC-43D6-A197-D43D048FFBD3}"/>
              </a:ext>
            </a:extLst>
          </p:cNvPr>
          <p:cNvSpPr txBox="1"/>
          <p:nvPr/>
        </p:nvSpPr>
        <p:spPr>
          <a:xfrm>
            <a:off x="8327915" y="3811701"/>
            <a:ext cx="2700682" cy="10618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fifo.h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fifo</a:t>
            </a:r>
            <a:r>
              <a:rPr lang="en-US" sz="900" b="1" kern="0" dirty="0">
                <a:solidFill>
                  <a:srgbClr val="000000"/>
                </a:solidFill>
                <a:latin typeface="Arial"/>
              </a:rPr>
              <a:t> (int </a:t>
            </a:r>
            <a:r>
              <a:rPr lang="en-US" sz="900" b="1" kern="0" dirty="0" err="1">
                <a:solidFill>
                  <a:srgbClr val="000000"/>
                </a:solidFill>
                <a:latin typeface="Arial"/>
              </a:rPr>
              <a:t>d_o</a:t>
            </a:r>
            <a:r>
              <a:rPr lang="en-US" sz="900" b="1" kern="0" dirty="0">
                <a:solidFill>
                  <a:srgbClr val="000000"/>
                </a:solidFill>
                <a:latin typeface="Arial"/>
              </a:rPr>
              <a:t>[DEPTH], </a:t>
            </a:r>
          </a:p>
          <a:p>
            <a:pPr defTabSz="914400" fontAlgn="base">
              <a:spcBef>
                <a:spcPct val="0"/>
              </a:spcBef>
              <a:spcAft>
                <a:spcPct val="0"/>
              </a:spcAft>
              <a:defRPr/>
            </a:pPr>
            <a:r>
              <a:rPr lang="en-US" sz="900" b="1" kern="0" dirty="0">
                <a:solidFill>
                  <a:srgbClr val="000000"/>
                </a:solidFill>
                <a:latin typeface="Arial"/>
              </a:rPr>
              <a:t>                 int </a:t>
            </a:r>
            <a:r>
              <a:rPr lang="en-US" sz="900" b="1" kern="0" dirty="0" err="1">
                <a:solidFill>
                  <a:srgbClr val="000000"/>
                </a:solidFill>
                <a:latin typeface="Arial"/>
              </a:rPr>
              <a:t>d_i</a:t>
            </a:r>
            <a:r>
              <a:rPr lang="en-US" sz="900" b="1" kern="0" dirty="0">
                <a:solidFill>
                  <a:srgbClr val="000000"/>
                </a:solidFill>
                <a:latin typeface="Arial"/>
              </a:rPr>
              <a:t>[DEPTH]) {</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p:txBody>
      </p:sp>
      <p:sp>
        <p:nvSpPr>
          <p:cNvPr id="64" name="Rectangle 63">
            <a:extLst>
              <a:ext uri="{FF2B5EF4-FFF2-40B4-BE49-F238E27FC236}">
                <a16:creationId xmlns:a16="http://schemas.microsoft.com/office/drawing/2014/main" id="{34BDB82F-32C8-4AB9-8EB1-63A07F7AD990}"/>
              </a:ext>
            </a:extLst>
          </p:cNvPr>
          <p:cNvSpPr/>
          <p:nvPr/>
        </p:nvSpPr>
        <p:spPr>
          <a:xfrm>
            <a:off x="8667650" y="5232684"/>
            <a:ext cx="1791767" cy="92172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65" name="TextBox 64">
            <a:extLst>
              <a:ext uri="{FF2B5EF4-FFF2-40B4-BE49-F238E27FC236}">
                <a16:creationId xmlns:a16="http://schemas.microsoft.com/office/drawing/2014/main" id="{5F32F489-FCF6-4245-83E9-94820E165519}"/>
              </a:ext>
            </a:extLst>
          </p:cNvPr>
          <p:cNvSpPr txBox="1"/>
          <p:nvPr/>
        </p:nvSpPr>
        <p:spPr>
          <a:xfrm>
            <a:off x="9391228" y="5232683"/>
            <a:ext cx="402674"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err="1">
                <a:solidFill>
                  <a:srgbClr val="000000"/>
                </a:solidFill>
              </a:rPr>
              <a:t>fifo</a:t>
            </a:r>
            <a:endParaRPr lang="en-US" sz="1100" b="1" kern="0" dirty="0">
              <a:solidFill>
                <a:srgbClr val="000000"/>
              </a:solidFill>
            </a:endParaRPr>
          </a:p>
        </p:txBody>
      </p:sp>
      <p:sp>
        <p:nvSpPr>
          <p:cNvPr id="66" name="TextBox 65">
            <a:extLst>
              <a:ext uri="{FF2B5EF4-FFF2-40B4-BE49-F238E27FC236}">
                <a16:creationId xmlns:a16="http://schemas.microsoft.com/office/drawing/2014/main" id="{84081CA6-2F87-4A87-A213-87AD8E7932EF}"/>
              </a:ext>
            </a:extLst>
          </p:cNvPr>
          <p:cNvSpPr txBox="1"/>
          <p:nvPr/>
        </p:nvSpPr>
        <p:spPr>
          <a:xfrm>
            <a:off x="10465541" y="5271089"/>
            <a:ext cx="726481"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d_o_din</a:t>
            </a:r>
            <a:endParaRPr lang="en-US" sz="1100" b="1" kern="0" dirty="0">
              <a:solidFill>
                <a:srgbClr val="000000"/>
              </a:solidFill>
            </a:endParaRPr>
          </a:p>
        </p:txBody>
      </p:sp>
      <p:sp>
        <p:nvSpPr>
          <p:cNvPr id="67" name="TextBox 66">
            <a:extLst>
              <a:ext uri="{FF2B5EF4-FFF2-40B4-BE49-F238E27FC236}">
                <a16:creationId xmlns:a16="http://schemas.microsoft.com/office/drawing/2014/main" id="{E761E9AE-148D-45C0-8F25-3EF356EAEEC2}"/>
              </a:ext>
            </a:extLst>
          </p:cNvPr>
          <p:cNvSpPr txBox="1"/>
          <p:nvPr/>
        </p:nvSpPr>
        <p:spPr>
          <a:xfrm>
            <a:off x="7968129" y="5309493"/>
            <a:ext cx="744113"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d_i_dout</a:t>
            </a:r>
            <a:endParaRPr lang="en-US" sz="1050" b="1" kern="0" dirty="0">
              <a:solidFill>
                <a:srgbClr val="000000"/>
              </a:solidFill>
            </a:endParaRPr>
          </a:p>
        </p:txBody>
      </p:sp>
      <p:cxnSp>
        <p:nvCxnSpPr>
          <p:cNvPr id="68" name="Straight Arrow Connector 67">
            <a:extLst>
              <a:ext uri="{FF2B5EF4-FFF2-40B4-BE49-F238E27FC236}">
                <a16:creationId xmlns:a16="http://schemas.microsoft.com/office/drawing/2014/main" id="{BB5BF10B-3186-46AE-95AD-D028CC5C8D59}"/>
              </a:ext>
            </a:extLst>
          </p:cNvPr>
          <p:cNvCxnSpPr/>
          <p:nvPr/>
        </p:nvCxnSpPr>
        <p:spPr>
          <a:xfrm>
            <a:off x="8661049" y="54247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69" name="Straight Arrow Connector 68">
            <a:extLst>
              <a:ext uri="{FF2B5EF4-FFF2-40B4-BE49-F238E27FC236}">
                <a16:creationId xmlns:a16="http://schemas.microsoft.com/office/drawing/2014/main" id="{D2F11F77-7099-4EE2-96ED-3D3B0136A032}"/>
              </a:ext>
            </a:extLst>
          </p:cNvPr>
          <p:cNvCxnSpPr/>
          <p:nvPr/>
        </p:nvCxnSpPr>
        <p:spPr>
          <a:xfrm>
            <a:off x="10062433" y="5386304"/>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0" name="TextBox 69">
            <a:extLst>
              <a:ext uri="{FF2B5EF4-FFF2-40B4-BE49-F238E27FC236}">
                <a16:creationId xmlns:a16="http://schemas.microsoft.com/office/drawing/2014/main" id="{F7927205-2BB7-49A2-B2FC-BF82384ECCD6}"/>
              </a:ext>
            </a:extLst>
          </p:cNvPr>
          <p:cNvSpPr txBox="1"/>
          <p:nvPr/>
        </p:nvSpPr>
        <p:spPr>
          <a:xfrm>
            <a:off x="10469827" y="5593248"/>
            <a:ext cx="813043"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d_o_write</a:t>
            </a:r>
            <a:endParaRPr lang="en-US" sz="1050" b="1" kern="0" dirty="0">
              <a:solidFill>
                <a:srgbClr val="000000"/>
              </a:solidFill>
            </a:endParaRPr>
          </a:p>
        </p:txBody>
      </p:sp>
      <p:sp>
        <p:nvSpPr>
          <p:cNvPr id="71" name="TextBox 70">
            <a:extLst>
              <a:ext uri="{FF2B5EF4-FFF2-40B4-BE49-F238E27FC236}">
                <a16:creationId xmlns:a16="http://schemas.microsoft.com/office/drawing/2014/main" id="{2C9A475C-291F-4A9A-8924-55C7B2BFC042}"/>
              </a:ext>
            </a:extLst>
          </p:cNvPr>
          <p:cNvSpPr txBox="1"/>
          <p:nvPr/>
        </p:nvSpPr>
        <p:spPr>
          <a:xfrm>
            <a:off x="10482950" y="5761787"/>
            <a:ext cx="739305"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rPr>
              <a:t>d_i_read</a:t>
            </a:r>
            <a:endParaRPr lang="en-US" sz="1050" b="1" kern="0" dirty="0">
              <a:solidFill>
                <a:srgbClr val="000000"/>
              </a:solidFill>
            </a:endParaRPr>
          </a:p>
        </p:txBody>
      </p:sp>
      <p:cxnSp>
        <p:nvCxnSpPr>
          <p:cNvPr id="72" name="Straight Arrow Connector 71">
            <a:extLst>
              <a:ext uri="{FF2B5EF4-FFF2-40B4-BE49-F238E27FC236}">
                <a16:creationId xmlns:a16="http://schemas.microsoft.com/office/drawing/2014/main" id="{B0B85280-FAB7-44A4-98BB-6B8C6675760E}"/>
              </a:ext>
            </a:extLst>
          </p:cNvPr>
          <p:cNvCxnSpPr/>
          <p:nvPr/>
        </p:nvCxnSpPr>
        <p:spPr>
          <a:xfrm>
            <a:off x="10052622" y="589437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73" name="Straight Arrow Connector 72">
            <a:extLst>
              <a:ext uri="{FF2B5EF4-FFF2-40B4-BE49-F238E27FC236}">
                <a16:creationId xmlns:a16="http://schemas.microsoft.com/office/drawing/2014/main" id="{4CCAD23F-2073-47C9-B6A6-AB84551D7BCB}"/>
              </a:ext>
            </a:extLst>
          </p:cNvPr>
          <p:cNvCxnSpPr/>
          <p:nvPr/>
        </p:nvCxnSpPr>
        <p:spPr>
          <a:xfrm>
            <a:off x="10049870" y="574686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4" name="TextBox 73">
            <a:extLst>
              <a:ext uri="{FF2B5EF4-FFF2-40B4-BE49-F238E27FC236}">
                <a16:creationId xmlns:a16="http://schemas.microsoft.com/office/drawing/2014/main" id="{81794727-C154-4A15-A912-4B35620772A7}"/>
              </a:ext>
            </a:extLst>
          </p:cNvPr>
          <p:cNvSpPr txBox="1"/>
          <p:nvPr/>
        </p:nvSpPr>
        <p:spPr>
          <a:xfrm>
            <a:off x="7729455" y="5800192"/>
            <a:ext cx="100860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d_i_empty_n</a:t>
            </a:r>
            <a:endParaRPr lang="en-US" sz="1050" b="1" kern="0" dirty="0">
              <a:solidFill>
                <a:srgbClr val="000000"/>
              </a:solidFill>
            </a:endParaRPr>
          </a:p>
        </p:txBody>
      </p:sp>
      <p:cxnSp>
        <p:nvCxnSpPr>
          <p:cNvPr id="75" name="Straight Arrow Connector 74">
            <a:extLst>
              <a:ext uri="{FF2B5EF4-FFF2-40B4-BE49-F238E27FC236}">
                <a16:creationId xmlns:a16="http://schemas.microsoft.com/office/drawing/2014/main" id="{DC6FA287-265B-4B2E-8CA6-46948258B891}"/>
              </a:ext>
            </a:extLst>
          </p:cNvPr>
          <p:cNvCxnSpPr/>
          <p:nvPr/>
        </p:nvCxnSpPr>
        <p:spPr>
          <a:xfrm>
            <a:off x="8686870" y="57617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6" name="TextBox 75">
            <a:extLst>
              <a:ext uri="{FF2B5EF4-FFF2-40B4-BE49-F238E27FC236}">
                <a16:creationId xmlns:a16="http://schemas.microsoft.com/office/drawing/2014/main" id="{7037F0C3-C3B1-4764-93B9-F22623EDEA70}"/>
              </a:ext>
            </a:extLst>
          </p:cNvPr>
          <p:cNvSpPr txBox="1"/>
          <p:nvPr/>
        </p:nvSpPr>
        <p:spPr>
          <a:xfrm>
            <a:off x="7877735" y="5616734"/>
            <a:ext cx="856324"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rPr>
              <a:t>d_o_full_n</a:t>
            </a:r>
            <a:endParaRPr lang="en-US" sz="1050" b="1" kern="0" dirty="0">
              <a:solidFill>
                <a:srgbClr val="000000"/>
              </a:solidFill>
            </a:endParaRPr>
          </a:p>
        </p:txBody>
      </p:sp>
      <p:cxnSp>
        <p:nvCxnSpPr>
          <p:cNvPr id="77" name="Straight Arrow Connector 76">
            <a:extLst>
              <a:ext uri="{FF2B5EF4-FFF2-40B4-BE49-F238E27FC236}">
                <a16:creationId xmlns:a16="http://schemas.microsoft.com/office/drawing/2014/main" id="{B2D99323-08FD-4367-AEE9-55815504CAC7}"/>
              </a:ext>
            </a:extLst>
          </p:cNvPr>
          <p:cNvCxnSpPr/>
          <p:nvPr/>
        </p:nvCxnSpPr>
        <p:spPr>
          <a:xfrm>
            <a:off x="8682866" y="591540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Protocols: Ports Generated</a:t>
            </a:r>
          </a:p>
        </p:txBody>
      </p:sp>
      <p:sp>
        <p:nvSpPr>
          <p:cNvPr id="3" name="Content Placeholder 2"/>
          <p:cNvSpPr>
            <a:spLocks noGrp="1"/>
          </p:cNvSpPr>
          <p:nvPr>
            <p:ph sz="half" idx="1"/>
          </p:nvPr>
        </p:nvSpPr>
        <p:spPr>
          <a:xfrm>
            <a:off x="628803" y="1011079"/>
            <a:ext cx="6107541" cy="4835843"/>
          </a:xfrm>
        </p:spPr>
        <p:txBody>
          <a:bodyPr/>
          <a:lstStyle/>
          <a:p>
            <a:r>
              <a:rPr lang="en-US" dirty="0"/>
              <a:t>RAM Ports</a:t>
            </a:r>
          </a:p>
          <a:p>
            <a:pPr lvl="1"/>
            <a:r>
              <a:rPr lang="en-US" dirty="0"/>
              <a:t>Created by protocol </a:t>
            </a:r>
            <a:r>
              <a:rPr lang="en-US" dirty="0" err="1"/>
              <a:t>ap_memory</a:t>
            </a:r>
            <a:endParaRPr lang="en-US" dirty="0">
              <a:highlight>
                <a:srgbClr val="FFFF00"/>
              </a:highlight>
            </a:endParaRPr>
          </a:p>
          <a:p>
            <a:pPr lvl="1"/>
            <a:r>
              <a:rPr lang="en-US" dirty="0"/>
              <a:t>Given an array specified on the interface</a:t>
            </a:r>
          </a:p>
          <a:p>
            <a:pPr lvl="1"/>
            <a:r>
              <a:rPr lang="en-US" dirty="0"/>
              <a:t>Ports are generated for data, address &amp; control</a:t>
            </a:r>
          </a:p>
          <a:p>
            <a:pPr lvl="2"/>
            <a:r>
              <a:rPr lang="en-US" dirty="0"/>
              <a:t>Example shows a single port RAM</a:t>
            </a:r>
          </a:p>
          <a:p>
            <a:pPr lvl="2"/>
            <a:r>
              <a:rPr lang="en-US" dirty="0">
                <a:highlight>
                  <a:srgbClr val="FFFF00"/>
                </a:highlight>
              </a:rPr>
              <a:t>Vits will automatically implement a dual-port interface to increase the bandwidth if it will reduce the II(initiation interval)</a:t>
            </a:r>
          </a:p>
          <a:p>
            <a:pPr lvl="2"/>
            <a:r>
              <a:rPr lang="en-US" strike="sngStrike" dirty="0"/>
              <a:t>A dual-port resource will result in dual-port interface</a:t>
            </a:r>
          </a:p>
          <a:p>
            <a:pPr lvl="1"/>
            <a:r>
              <a:rPr lang="en-US" dirty="0">
                <a:highlight>
                  <a:srgbClr val="FFFF00"/>
                </a:highlight>
              </a:rPr>
              <a:t>Using BIND_STORAGE pragma to specify the array targets</a:t>
            </a:r>
          </a:p>
          <a:p>
            <a:pPr lvl="2"/>
            <a:r>
              <a:rPr lang="en-US" dirty="0">
                <a:highlight>
                  <a:srgbClr val="FFFF00"/>
                </a:highlight>
              </a:rPr>
              <a:t>If not, </a:t>
            </a:r>
            <a:r>
              <a:rPr lang="en-US" dirty="0" err="1">
                <a:highlight>
                  <a:srgbClr val="FFFF00"/>
                </a:highlight>
              </a:rPr>
              <a:t>Vitis</a:t>
            </a:r>
            <a:r>
              <a:rPr lang="en-US" dirty="0">
                <a:highlight>
                  <a:srgbClr val="FFFF00"/>
                </a:highlight>
              </a:rPr>
              <a:t> HLS determines whether to use a single or dual port RAM interface</a:t>
            </a:r>
          </a:p>
          <a:p>
            <a:pPr lvl="1"/>
            <a:r>
              <a:rPr lang="en-US" strike="sngStrike" dirty="0"/>
              <a:t>Specify the off-chip RAM as a Resource</a:t>
            </a:r>
          </a:p>
          <a:p>
            <a:pPr lvl="2"/>
            <a:r>
              <a:rPr lang="en-US" strike="sngStrike" dirty="0"/>
              <a:t>Use the RESOURCE directive on the array port</a:t>
            </a:r>
          </a:p>
          <a:p>
            <a:r>
              <a:rPr lang="en-US" dirty="0"/>
              <a:t>FIFO Ports</a:t>
            </a:r>
          </a:p>
          <a:p>
            <a:pPr lvl="1"/>
            <a:r>
              <a:rPr lang="en-US" dirty="0"/>
              <a:t>Created by protocol ap_fifo</a:t>
            </a:r>
          </a:p>
          <a:p>
            <a:pPr lvl="1"/>
            <a:r>
              <a:rPr lang="en-US" dirty="0"/>
              <a:t>Can be used on arrays, pointers and references</a:t>
            </a:r>
          </a:p>
          <a:p>
            <a:pPr lvl="1"/>
            <a:r>
              <a:rPr lang="en-US" dirty="0"/>
              <a:t>Standard Read/Write, Full/Empty ports generated</a:t>
            </a:r>
          </a:p>
          <a:p>
            <a:pPr lvl="2"/>
            <a:r>
              <a:rPr lang="en-US" dirty="0"/>
              <a:t>Arrays: must use separate arrays for read and write</a:t>
            </a:r>
          </a:p>
          <a:p>
            <a:pPr lvl="2"/>
            <a:r>
              <a:rPr lang="en-US" dirty="0"/>
              <a:t>Pointers/References: split into In and Out ports</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61</a:t>
            </a:fld>
            <a:endParaRPr lang="en-US" dirty="0">
              <a:solidFill>
                <a:srgbClr val="0C0C0C">
                  <a:tint val="75000"/>
                </a:srgbClr>
              </a:solidFill>
              <a:latin typeface="Arial"/>
            </a:endParaRPr>
          </a:p>
        </p:txBody>
      </p:sp>
      <p:sp>
        <p:nvSpPr>
          <p:cNvPr id="34"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61</a:t>
            </a:fld>
            <a:endParaRPr lang="en-US" sz="1000" dirty="0">
              <a:solidFill>
                <a:srgbClr val="FFFFFF"/>
              </a:solidFill>
              <a:latin typeface="Arial" charset="0"/>
              <a:ea typeface="ＭＳ Ｐゴシック" pitchFamily="34" charset="-128"/>
              <a:cs typeface="Arial" charset="0"/>
            </a:endParaRPr>
          </a:p>
        </p:txBody>
      </p:sp>
      <p:sp>
        <p:nvSpPr>
          <p:cNvPr id="35" name="Rectangle 34">
            <a:extLst>
              <a:ext uri="{FF2B5EF4-FFF2-40B4-BE49-F238E27FC236}">
                <a16:creationId xmlns:a16="http://schemas.microsoft.com/office/drawing/2014/main" id="{60172596-9611-4749-8A59-3710C3508EAB}"/>
              </a:ext>
            </a:extLst>
          </p:cNvPr>
          <p:cNvSpPr/>
          <p:nvPr/>
        </p:nvSpPr>
        <p:spPr>
          <a:xfrm>
            <a:off x="8667650" y="2390716"/>
            <a:ext cx="1791767" cy="96012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6" name="TextBox 35">
            <a:extLst>
              <a:ext uri="{FF2B5EF4-FFF2-40B4-BE49-F238E27FC236}">
                <a16:creationId xmlns:a16="http://schemas.microsoft.com/office/drawing/2014/main" id="{C50EACD5-E873-4730-99B1-4731610A5C61}"/>
              </a:ext>
            </a:extLst>
          </p:cNvPr>
          <p:cNvSpPr txBox="1"/>
          <p:nvPr/>
        </p:nvSpPr>
        <p:spPr>
          <a:xfrm>
            <a:off x="9327014" y="2390714"/>
            <a:ext cx="442749"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ram</a:t>
            </a:r>
          </a:p>
        </p:txBody>
      </p:sp>
      <p:sp>
        <p:nvSpPr>
          <p:cNvPr id="37" name="TextBox 36">
            <a:extLst>
              <a:ext uri="{FF2B5EF4-FFF2-40B4-BE49-F238E27FC236}">
                <a16:creationId xmlns:a16="http://schemas.microsoft.com/office/drawing/2014/main" id="{4F436D5E-54FF-47D6-8BB0-6C9A387F2692}"/>
              </a:ext>
            </a:extLst>
          </p:cNvPr>
          <p:cNvSpPr txBox="1"/>
          <p:nvPr/>
        </p:nvSpPr>
        <p:spPr>
          <a:xfrm>
            <a:off x="10478029" y="2429120"/>
            <a:ext cx="5148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d_d0</a:t>
            </a:r>
          </a:p>
        </p:txBody>
      </p:sp>
      <p:sp>
        <p:nvSpPr>
          <p:cNvPr id="38" name="TextBox 37">
            <a:extLst>
              <a:ext uri="{FF2B5EF4-FFF2-40B4-BE49-F238E27FC236}">
                <a16:creationId xmlns:a16="http://schemas.microsoft.com/office/drawing/2014/main" id="{B9DD09BD-365B-4C88-AEDE-B516F600372E}"/>
              </a:ext>
            </a:extLst>
          </p:cNvPr>
          <p:cNvSpPr txBox="1"/>
          <p:nvPr/>
        </p:nvSpPr>
        <p:spPr>
          <a:xfrm>
            <a:off x="8213388" y="2467524"/>
            <a:ext cx="498855"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d_q0</a:t>
            </a:r>
          </a:p>
        </p:txBody>
      </p:sp>
      <p:cxnSp>
        <p:nvCxnSpPr>
          <p:cNvPr id="39" name="Straight Arrow Connector 38">
            <a:extLst>
              <a:ext uri="{FF2B5EF4-FFF2-40B4-BE49-F238E27FC236}">
                <a16:creationId xmlns:a16="http://schemas.microsoft.com/office/drawing/2014/main" id="{69C328D8-F052-412F-9D07-6FFB2E90B64F}"/>
              </a:ext>
            </a:extLst>
          </p:cNvPr>
          <p:cNvCxnSpPr/>
          <p:nvPr/>
        </p:nvCxnSpPr>
        <p:spPr>
          <a:xfrm>
            <a:off x="8661049" y="258273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206E3D86-3ADC-4F59-8DE8-851F1E0D4CFF}"/>
              </a:ext>
            </a:extLst>
          </p:cNvPr>
          <p:cNvCxnSpPr/>
          <p:nvPr/>
        </p:nvCxnSpPr>
        <p:spPr>
          <a:xfrm>
            <a:off x="10033950" y="254433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5E5E3D72-04B0-45F0-B6A9-17735B36AEEA}"/>
              </a:ext>
            </a:extLst>
          </p:cNvPr>
          <p:cNvSpPr txBox="1"/>
          <p:nvPr/>
        </p:nvSpPr>
        <p:spPr>
          <a:xfrm>
            <a:off x="10485132" y="2582739"/>
            <a:ext cx="934871"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d_address0</a:t>
            </a:r>
          </a:p>
        </p:txBody>
      </p:sp>
      <p:sp>
        <p:nvSpPr>
          <p:cNvPr id="57" name="TextBox 56">
            <a:extLst>
              <a:ext uri="{FF2B5EF4-FFF2-40B4-BE49-F238E27FC236}">
                <a16:creationId xmlns:a16="http://schemas.microsoft.com/office/drawing/2014/main" id="{C7C959E7-1CA2-4DCD-A5F0-2D96D8FA7590}"/>
              </a:ext>
            </a:extLst>
          </p:cNvPr>
          <p:cNvSpPr txBox="1"/>
          <p:nvPr/>
        </p:nvSpPr>
        <p:spPr>
          <a:xfrm>
            <a:off x="10481512" y="2757387"/>
            <a:ext cx="596638"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d_we0</a:t>
            </a:r>
          </a:p>
        </p:txBody>
      </p:sp>
      <p:cxnSp>
        <p:nvCxnSpPr>
          <p:cNvPr id="58" name="Straight Arrow Connector 57">
            <a:extLst>
              <a:ext uri="{FF2B5EF4-FFF2-40B4-BE49-F238E27FC236}">
                <a16:creationId xmlns:a16="http://schemas.microsoft.com/office/drawing/2014/main" id="{754CE3EA-044A-40D4-ADFC-07C647D92684}"/>
              </a:ext>
            </a:extLst>
          </p:cNvPr>
          <p:cNvCxnSpPr/>
          <p:nvPr/>
        </p:nvCxnSpPr>
        <p:spPr>
          <a:xfrm>
            <a:off x="10024139" y="288997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59" name="Straight Arrow Connector 58">
            <a:extLst>
              <a:ext uri="{FF2B5EF4-FFF2-40B4-BE49-F238E27FC236}">
                <a16:creationId xmlns:a16="http://schemas.microsoft.com/office/drawing/2014/main" id="{29454F45-BB22-4D2B-9D53-335B2B208E41}"/>
              </a:ext>
            </a:extLst>
          </p:cNvPr>
          <p:cNvCxnSpPr/>
          <p:nvPr/>
        </p:nvCxnSpPr>
        <p:spPr>
          <a:xfrm>
            <a:off x="10021386" y="2736360"/>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0" name="TextBox 59">
            <a:extLst>
              <a:ext uri="{FF2B5EF4-FFF2-40B4-BE49-F238E27FC236}">
                <a16:creationId xmlns:a16="http://schemas.microsoft.com/office/drawing/2014/main" id="{E1D2D62E-33F6-467A-AED6-196B1CDA7748}"/>
              </a:ext>
            </a:extLst>
          </p:cNvPr>
          <p:cNvSpPr txBox="1"/>
          <p:nvPr/>
        </p:nvSpPr>
        <p:spPr>
          <a:xfrm>
            <a:off x="10476084" y="2943304"/>
            <a:ext cx="567783"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a:solidFill>
                  <a:srgbClr val="000000"/>
                </a:solidFill>
                <a:latin typeface="Arial"/>
              </a:rPr>
              <a:t>d_ce0</a:t>
            </a:r>
          </a:p>
        </p:txBody>
      </p:sp>
      <p:cxnSp>
        <p:nvCxnSpPr>
          <p:cNvPr id="61" name="Straight Arrow Connector 60">
            <a:extLst>
              <a:ext uri="{FF2B5EF4-FFF2-40B4-BE49-F238E27FC236}">
                <a16:creationId xmlns:a16="http://schemas.microsoft.com/office/drawing/2014/main" id="{F044930B-2198-4D0C-A29B-2CA55C523682}"/>
              </a:ext>
            </a:extLst>
          </p:cNvPr>
          <p:cNvCxnSpPr/>
          <p:nvPr/>
        </p:nvCxnSpPr>
        <p:spPr>
          <a:xfrm>
            <a:off x="10023514" y="307589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62" name="TextBox 61">
            <a:extLst>
              <a:ext uri="{FF2B5EF4-FFF2-40B4-BE49-F238E27FC236}">
                <a16:creationId xmlns:a16="http://schemas.microsoft.com/office/drawing/2014/main" id="{97014587-DEC4-4E34-B23D-83D97BF1B35F}"/>
              </a:ext>
            </a:extLst>
          </p:cNvPr>
          <p:cNvSpPr txBox="1"/>
          <p:nvPr/>
        </p:nvSpPr>
        <p:spPr>
          <a:xfrm>
            <a:off x="8321861" y="1430589"/>
            <a:ext cx="2700682" cy="78483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ram.h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void ram (int d[DEPTH], …)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p:txBody>
      </p:sp>
      <p:sp>
        <p:nvSpPr>
          <p:cNvPr id="63" name="TextBox 62">
            <a:extLst>
              <a:ext uri="{FF2B5EF4-FFF2-40B4-BE49-F238E27FC236}">
                <a16:creationId xmlns:a16="http://schemas.microsoft.com/office/drawing/2014/main" id="{A99238B9-2BFC-43D6-A197-D43D048FFBD3}"/>
              </a:ext>
            </a:extLst>
          </p:cNvPr>
          <p:cNvSpPr txBox="1"/>
          <p:nvPr/>
        </p:nvSpPr>
        <p:spPr>
          <a:xfrm>
            <a:off x="8327915" y="3811701"/>
            <a:ext cx="2700682" cy="10618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fifo.h</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fifo</a:t>
            </a:r>
            <a:r>
              <a:rPr lang="en-US" sz="900" b="1" kern="0" dirty="0">
                <a:solidFill>
                  <a:srgbClr val="000000"/>
                </a:solidFill>
                <a:latin typeface="Arial"/>
              </a:rPr>
              <a:t> (int </a:t>
            </a:r>
            <a:r>
              <a:rPr lang="en-US" sz="900" b="1" kern="0" dirty="0" err="1">
                <a:solidFill>
                  <a:srgbClr val="000000"/>
                </a:solidFill>
                <a:latin typeface="Arial"/>
              </a:rPr>
              <a:t>d_o</a:t>
            </a:r>
            <a:r>
              <a:rPr lang="en-US" sz="900" b="1" kern="0" dirty="0">
                <a:solidFill>
                  <a:srgbClr val="000000"/>
                </a:solidFill>
                <a:latin typeface="Arial"/>
              </a:rPr>
              <a:t>[DEPTH], </a:t>
            </a:r>
          </a:p>
          <a:p>
            <a:pPr defTabSz="914400" fontAlgn="base">
              <a:spcBef>
                <a:spcPct val="0"/>
              </a:spcBef>
              <a:spcAft>
                <a:spcPct val="0"/>
              </a:spcAft>
              <a:defRPr/>
            </a:pPr>
            <a:r>
              <a:rPr lang="en-US" sz="900" b="1" kern="0" dirty="0">
                <a:solidFill>
                  <a:srgbClr val="000000"/>
                </a:solidFill>
                <a:latin typeface="Arial"/>
              </a:rPr>
              <a:t>                 int </a:t>
            </a:r>
            <a:r>
              <a:rPr lang="en-US" sz="900" b="1" kern="0" dirty="0" err="1">
                <a:solidFill>
                  <a:srgbClr val="000000"/>
                </a:solidFill>
                <a:latin typeface="Arial"/>
              </a:rPr>
              <a:t>d_i</a:t>
            </a:r>
            <a:r>
              <a:rPr lang="en-US" sz="900" b="1" kern="0" dirty="0">
                <a:solidFill>
                  <a:srgbClr val="000000"/>
                </a:solidFill>
                <a:latin typeface="Arial"/>
              </a:rPr>
              <a:t>[DEPTH]) {</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p:txBody>
      </p:sp>
      <p:sp>
        <p:nvSpPr>
          <p:cNvPr id="64" name="Rectangle 63">
            <a:extLst>
              <a:ext uri="{FF2B5EF4-FFF2-40B4-BE49-F238E27FC236}">
                <a16:creationId xmlns:a16="http://schemas.microsoft.com/office/drawing/2014/main" id="{34BDB82F-32C8-4AB9-8EB1-63A07F7AD990}"/>
              </a:ext>
            </a:extLst>
          </p:cNvPr>
          <p:cNvSpPr/>
          <p:nvPr/>
        </p:nvSpPr>
        <p:spPr>
          <a:xfrm>
            <a:off x="8667650" y="5232684"/>
            <a:ext cx="1791767" cy="92172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65" name="TextBox 64">
            <a:extLst>
              <a:ext uri="{FF2B5EF4-FFF2-40B4-BE49-F238E27FC236}">
                <a16:creationId xmlns:a16="http://schemas.microsoft.com/office/drawing/2014/main" id="{5F32F489-FCF6-4245-83E9-94820E165519}"/>
              </a:ext>
            </a:extLst>
          </p:cNvPr>
          <p:cNvSpPr txBox="1"/>
          <p:nvPr/>
        </p:nvSpPr>
        <p:spPr>
          <a:xfrm>
            <a:off x="9391228" y="5232683"/>
            <a:ext cx="402674"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err="1">
                <a:solidFill>
                  <a:srgbClr val="000000"/>
                </a:solidFill>
                <a:latin typeface="Arial"/>
              </a:rPr>
              <a:t>fifo</a:t>
            </a:r>
            <a:endParaRPr lang="en-US" sz="1100" b="1" kern="0" dirty="0">
              <a:solidFill>
                <a:srgbClr val="000000"/>
              </a:solidFill>
              <a:latin typeface="Arial"/>
            </a:endParaRPr>
          </a:p>
        </p:txBody>
      </p:sp>
      <p:sp>
        <p:nvSpPr>
          <p:cNvPr id="66" name="TextBox 65">
            <a:extLst>
              <a:ext uri="{FF2B5EF4-FFF2-40B4-BE49-F238E27FC236}">
                <a16:creationId xmlns:a16="http://schemas.microsoft.com/office/drawing/2014/main" id="{84081CA6-2F87-4A87-A213-87AD8E7932EF}"/>
              </a:ext>
            </a:extLst>
          </p:cNvPr>
          <p:cNvSpPr txBox="1"/>
          <p:nvPr/>
        </p:nvSpPr>
        <p:spPr>
          <a:xfrm>
            <a:off x="10465541" y="5271089"/>
            <a:ext cx="726481"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latin typeface="Arial"/>
              </a:rPr>
              <a:t>d_o_din</a:t>
            </a:r>
            <a:endParaRPr lang="en-US" sz="1100" b="1" kern="0" dirty="0">
              <a:solidFill>
                <a:srgbClr val="000000"/>
              </a:solidFill>
              <a:latin typeface="Arial"/>
            </a:endParaRPr>
          </a:p>
        </p:txBody>
      </p:sp>
      <p:sp>
        <p:nvSpPr>
          <p:cNvPr id="67" name="TextBox 66">
            <a:extLst>
              <a:ext uri="{FF2B5EF4-FFF2-40B4-BE49-F238E27FC236}">
                <a16:creationId xmlns:a16="http://schemas.microsoft.com/office/drawing/2014/main" id="{E761E9AE-148D-45C0-8F25-3EF356EAEEC2}"/>
              </a:ext>
            </a:extLst>
          </p:cNvPr>
          <p:cNvSpPr txBox="1"/>
          <p:nvPr/>
        </p:nvSpPr>
        <p:spPr>
          <a:xfrm>
            <a:off x="7968129" y="5309493"/>
            <a:ext cx="744113"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d_i_dout</a:t>
            </a:r>
            <a:endParaRPr lang="en-US" sz="1050" b="1" kern="0" dirty="0">
              <a:solidFill>
                <a:srgbClr val="000000"/>
              </a:solidFill>
              <a:latin typeface="Arial"/>
            </a:endParaRPr>
          </a:p>
        </p:txBody>
      </p:sp>
      <p:cxnSp>
        <p:nvCxnSpPr>
          <p:cNvPr id="68" name="Straight Arrow Connector 67">
            <a:extLst>
              <a:ext uri="{FF2B5EF4-FFF2-40B4-BE49-F238E27FC236}">
                <a16:creationId xmlns:a16="http://schemas.microsoft.com/office/drawing/2014/main" id="{BB5BF10B-3186-46AE-95AD-D028CC5C8D59}"/>
              </a:ext>
            </a:extLst>
          </p:cNvPr>
          <p:cNvCxnSpPr/>
          <p:nvPr/>
        </p:nvCxnSpPr>
        <p:spPr>
          <a:xfrm>
            <a:off x="8661049" y="542470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69" name="Straight Arrow Connector 68">
            <a:extLst>
              <a:ext uri="{FF2B5EF4-FFF2-40B4-BE49-F238E27FC236}">
                <a16:creationId xmlns:a16="http://schemas.microsoft.com/office/drawing/2014/main" id="{D2F11F77-7099-4EE2-96ED-3D3B0136A032}"/>
              </a:ext>
            </a:extLst>
          </p:cNvPr>
          <p:cNvCxnSpPr/>
          <p:nvPr/>
        </p:nvCxnSpPr>
        <p:spPr>
          <a:xfrm>
            <a:off x="10062433" y="5386304"/>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0" name="TextBox 69">
            <a:extLst>
              <a:ext uri="{FF2B5EF4-FFF2-40B4-BE49-F238E27FC236}">
                <a16:creationId xmlns:a16="http://schemas.microsoft.com/office/drawing/2014/main" id="{F7927205-2BB7-49A2-B2FC-BF82384ECCD6}"/>
              </a:ext>
            </a:extLst>
          </p:cNvPr>
          <p:cNvSpPr txBox="1"/>
          <p:nvPr/>
        </p:nvSpPr>
        <p:spPr>
          <a:xfrm>
            <a:off x="10469827" y="5593248"/>
            <a:ext cx="813043"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d_o_write</a:t>
            </a:r>
            <a:endParaRPr lang="en-US" sz="1050" b="1" kern="0" dirty="0">
              <a:solidFill>
                <a:srgbClr val="000000"/>
              </a:solidFill>
              <a:latin typeface="Arial"/>
            </a:endParaRPr>
          </a:p>
        </p:txBody>
      </p:sp>
      <p:sp>
        <p:nvSpPr>
          <p:cNvPr id="71" name="TextBox 70">
            <a:extLst>
              <a:ext uri="{FF2B5EF4-FFF2-40B4-BE49-F238E27FC236}">
                <a16:creationId xmlns:a16="http://schemas.microsoft.com/office/drawing/2014/main" id="{2C9A475C-291F-4A9A-8924-55C7B2BFC042}"/>
              </a:ext>
            </a:extLst>
          </p:cNvPr>
          <p:cNvSpPr txBox="1"/>
          <p:nvPr/>
        </p:nvSpPr>
        <p:spPr>
          <a:xfrm>
            <a:off x="10482950" y="5761787"/>
            <a:ext cx="739305" cy="253916"/>
          </a:xfrm>
          <a:prstGeom prst="rect">
            <a:avLst/>
          </a:prstGeom>
          <a:noFill/>
        </p:spPr>
        <p:txBody>
          <a:bodyPr wrap="none" rtlCol="0">
            <a:spAutoFit/>
          </a:bodyPr>
          <a:lstStyle/>
          <a:p>
            <a:pPr algn="ctr" defTabSz="914400" fontAlgn="base">
              <a:spcBef>
                <a:spcPct val="0"/>
              </a:spcBef>
              <a:spcAft>
                <a:spcPct val="0"/>
              </a:spcAft>
              <a:defRPr/>
            </a:pPr>
            <a:r>
              <a:rPr lang="en-US" sz="1050" b="1" kern="0" dirty="0" err="1">
                <a:solidFill>
                  <a:srgbClr val="000000"/>
                </a:solidFill>
                <a:latin typeface="Arial"/>
              </a:rPr>
              <a:t>d_i_read</a:t>
            </a:r>
            <a:endParaRPr lang="en-US" sz="1050" b="1" kern="0" dirty="0">
              <a:solidFill>
                <a:srgbClr val="000000"/>
              </a:solidFill>
              <a:latin typeface="Arial"/>
            </a:endParaRPr>
          </a:p>
        </p:txBody>
      </p:sp>
      <p:cxnSp>
        <p:nvCxnSpPr>
          <p:cNvPr id="72" name="Straight Arrow Connector 71">
            <a:extLst>
              <a:ext uri="{FF2B5EF4-FFF2-40B4-BE49-F238E27FC236}">
                <a16:creationId xmlns:a16="http://schemas.microsoft.com/office/drawing/2014/main" id="{B0B85280-FAB7-44A4-98BB-6B8C6675760E}"/>
              </a:ext>
            </a:extLst>
          </p:cNvPr>
          <p:cNvCxnSpPr/>
          <p:nvPr/>
        </p:nvCxnSpPr>
        <p:spPr>
          <a:xfrm>
            <a:off x="10052622" y="589437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73" name="Straight Arrow Connector 72">
            <a:extLst>
              <a:ext uri="{FF2B5EF4-FFF2-40B4-BE49-F238E27FC236}">
                <a16:creationId xmlns:a16="http://schemas.microsoft.com/office/drawing/2014/main" id="{4CCAD23F-2073-47C9-B6A6-AB84551D7BCB}"/>
              </a:ext>
            </a:extLst>
          </p:cNvPr>
          <p:cNvCxnSpPr/>
          <p:nvPr/>
        </p:nvCxnSpPr>
        <p:spPr>
          <a:xfrm>
            <a:off x="10049870" y="574686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4" name="TextBox 73">
            <a:extLst>
              <a:ext uri="{FF2B5EF4-FFF2-40B4-BE49-F238E27FC236}">
                <a16:creationId xmlns:a16="http://schemas.microsoft.com/office/drawing/2014/main" id="{81794727-C154-4A15-A912-4B35620772A7}"/>
              </a:ext>
            </a:extLst>
          </p:cNvPr>
          <p:cNvSpPr txBox="1"/>
          <p:nvPr/>
        </p:nvSpPr>
        <p:spPr>
          <a:xfrm>
            <a:off x="7729455" y="5800192"/>
            <a:ext cx="100860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d_i_empty_n</a:t>
            </a:r>
            <a:endParaRPr lang="en-US" sz="1050" b="1" kern="0" dirty="0">
              <a:solidFill>
                <a:srgbClr val="000000"/>
              </a:solidFill>
              <a:latin typeface="Arial"/>
            </a:endParaRPr>
          </a:p>
        </p:txBody>
      </p:sp>
      <p:cxnSp>
        <p:nvCxnSpPr>
          <p:cNvPr id="75" name="Straight Arrow Connector 74">
            <a:extLst>
              <a:ext uri="{FF2B5EF4-FFF2-40B4-BE49-F238E27FC236}">
                <a16:creationId xmlns:a16="http://schemas.microsoft.com/office/drawing/2014/main" id="{DC6FA287-265B-4B2E-8CA6-46948258B891}"/>
              </a:ext>
            </a:extLst>
          </p:cNvPr>
          <p:cNvCxnSpPr/>
          <p:nvPr/>
        </p:nvCxnSpPr>
        <p:spPr>
          <a:xfrm>
            <a:off x="8686870" y="576178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76" name="TextBox 75">
            <a:extLst>
              <a:ext uri="{FF2B5EF4-FFF2-40B4-BE49-F238E27FC236}">
                <a16:creationId xmlns:a16="http://schemas.microsoft.com/office/drawing/2014/main" id="{7037F0C3-C3B1-4764-93B9-F22623EDEA70}"/>
              </a:ext>
            </a:extLst>
          </p:cNvPr>
          <p:cNvSpPr txBox="1"/>
          <p:nvPr/>
        </p:nvSpPr>
        <p:spPr>
          <a:xfrm>
            <a:off x="7877735" y="5616734"/>
            <a:ext cx="856324"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err="1">
                <a:solidFill>
                  <a:srgbClr val="000000"/>
                </a:solidFill>
                <a:latin typeface="Arial"/>
              </a:rPr>
              <a:t>d_o_full_n</a:t>
            </a:r>
            <a:endParaRPr lang="en-US" sz="1050" b="1" kern="0" dirty="0">
              <a:solidFill>
                <a:srgbClr val="000000"/>
              </a:solidFill>
              <a:latin typeface="Arial"/>
            </a:endParaRPr>
          </a:p>
        </p:txBody>
      </p:sp>
      <p:cxnSp>
        <p:nvCxnSpPr>
          <p:cNvPr id="77" name="Straight Arrow Connector 76">
            <a:extLst>
              <a:ext uri="{FF2B5EF4-FFF2-40B4-BE49-F238E27FC236}">
                <a16:creationId xmlns:a16="http://schemas.microsoft.com/office/drawing/2014/main" id="{B2D99323-08FD-4367-AEE9-55815504CAC7}"/>
              </a:ext>
            </a:extLst>
          </p:cNvPr>
          <p:cNvCxnSpPr/>
          <p:nvPr/>
        </p:nvCxnSpPr>
        <p:spPr>
          <a:xfrm>
            <a:off x="8682866" y="591540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 (</a:t>
            </a:r>
            <a:r>
              <a:rPr lang="en-US" dirty="0" err="1"/>
              <a:t>ap_memory</a:t>
            </a:r>
            <a:r>
              <a:rPr lang="en-US" dirty="0"/>
              <a:t>)</a:t>
            </a:r>
          </a:p>
        </p:txBody>
      </p:sp>
      <p:sp>
        <p:nvSpPr>
          <p:cNvPr id="3" name="Slide Number Placeholder 2"/>
          <p:cNvSpPr>
            <a:spLocks noGrp="1"/>
          </p:cNvSpPr>
          <p:nvPr>
            <p:ph type="sldNum" sz="quarter" idx="10"/>
          </p:nvPr>
        </p:nvSpPr>
        <p:spPr>
          <a:xfrm>
            <a:off x="579120" y="6325606"/>
            <a:ext cx="3071901" cy="365125"/>
          </a:xfrm>
        </p:spPr>
        <p:txBody>
          <a:bodyPr/>
          <a:lstStyle/>
          <a:p>
            <a:pPr>
              <a:defRPr/>
            </a:pPr>
            <a:r>
              <a:rPr lang="en-US" dirty="0"/>
              <a:t>IO Level Protocols 22- </a:t>
            </a:r>
            <a:fld id="{060BD193-E118-4B16-863C-C8C12C675E3E}" type="slidenum">
              <a:rPr lang="en-US" smtClean="0"/>
              <a:pPr>
                <a:defRPr/>
              </a:pPr>
              <a:t>62</a:t>
            </a:fld>
            <a:endParaRPr lang="en-US" dirty="0"/>
          </a:p>
        </p:txBody>
      </p:sp>
      <p:sp>
        <p:nvSpPr>
          <p:cNvPr id="26" name="Rectangle 25">
            <a:extLst>
              <a:ext uri="{FF2B5EF4-FFF2-40B4-BE49-F238E27FC236}">
                <a16:creationId xmlns:a16="http://schemas.microsoft.com/office/drawing/2014/main" id="{711FB88B-F7F9-41E3-904E-21D5158DA3B1}"/>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9" name="TextBox 28">
            <a:extLst>
              <a:ext uri="{FF2B5EF4-FFF2-40B4-BE49-F238E27FC236}">
                <a16:creationId xmlns:a16="http://schemas.microsoft.com/office/drawing/2014/main" id="{FFD92B1F-11BA-4801-A6A9-029BA1C65A4E}"/>
              </a:ext>
            </a:extLst>
          </p:cNvPr>
          <p:cNvSpPr txBox="1"/>
          <p:nvPr/>
        </p:nvSpPr>
        <p:spPr>
          <a:xfrm>
            <a:off x="1488602" y="5925327"/>
            <a:ext cx="5477686" cy="276999"/>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There is no stall behavior initiated by a RAM interface</a:t>
            </a:r>
          </a:p>
        </p:txBody>
      </p:sp>
      <p:sp>
        <p:nvSpPr>
          <p:cNvPr id="31" name="Content Placeholder 2">
            <a:extLst>
              <a:ext uri="{FF2B5EF4-FFF2-40B4-BE49-F238E27FC236}">
                <a16:creationId xmlns:a16="http://schemas.microsoft.com/office/drawing/2014/main" id="{1B26D4D4-A0A9-4D76-9712-E3CF74A950FE}"/>
              </a:ext>
            </a:extLst>
          </p:cNvPr>
          <p:cNvSpPr txBox="1">
            <a:spLocks/>
          </p:cNvSpPr>
          <p:nvPr/>
        </p:nvSpPr>
        <p:spPr bwMode="auto">
          <a:xfrm>
            <a:off x="7734189" y="1316728"/>
            <a:ext cx="4249047" cy="4685409"/>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read is required, an address is generated and CE asserted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Data is available on data input port  d_q0 in the next cycle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read operations may be pipelined</a:t>
            </a:r>
          </a:p>
          <a:p>
            <a:pPr marL="342900" indent="-342900" defTabSz="457200" fontAlgn="base">
              <a:spcBef>
                <a:spcPct val="20000"/>
              </a:spcBef>
              <a:spcAft>
                <a:spcPct val="0"/>
              </a:spcAft>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write is required, the address and data are placed on the output ports</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B</a:t>
            </a:r>
            <a:r>
              <a:rPr lang="en-US" sz="1400" u="sng" kern="0" dirty="0">
                <a:solidFill>
                  <a:srgbClr val="000000"/>
                </a:solidFill>
                <a:latin typeface="Arial"/>
                <a:ea typeface="ＭＳ Ｐゴシック" pitchFamily="24" charset="-128"/>
                <a:cs typeface="ＭＳ Ｐゴシック" pitchFamily="24" charset="-128"/>
              </a:rPr>
              <a:t>oth</a:t>
            </a:r>
            <a:r>
              <a:rPr lang="en-US" sz="1400" kern="0" dirty="0">
                <a:solidFill>
                  <a:srgbClr val="000000"/>
                </a:solidFill>
                <a:latin typeface="Arial"/>
                <a:ea typeface="ＭＳ Ｐゴシック" pitchFamily="24" charset="-128"/>
                <a:cs typeface="ＭＳ Ｐゴシック" pitchFamily="24" charset="-128"/>
              </a:rPr>
              <a:t> CE &amp;WE are asserted high</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Writes may be pipelined</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BFBE0E84-05B4-4F1B-BBFC-46623684F6C6}"/>
              </a:ext>
            </a:extLst>
          </p:cNvPr>
          <p:cNvPicPr>
            <a:picLocks noChangeAspect="1"/>
          </p:cNvPicPr>
          <p:nvPr/>
        </p:nvPicPr>
        <p:blipFill>
          <a:blip r:embed="rId2"/>
          <a:stretch>
            <a:fillRect/>
          </a:stretch>
        </p:blipFill>
        <p:spPr>
          <a:xfrm>
            <a:off x="906203" y="1511132"/>
            <a:ext cx="6642484" cy="44141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IO Protocol (</a:t>
            </a:r>
            <a:r>
              <a:rPr lang="en-US" dirty="0" err="1"/>
              <a:t>ap_memory</a:t>
            </a:r>
            <a:r>
              <a:rPr lang="en-US" dirty="0"/>
              <a:t>)</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63</a:t>
            </a:fld>
            <a:endParaRPr lang="en-US" dirty="0">
              <a:solidFill>
                <a:srgbClr val="0C0C0C">
                  <a:tint val="75000"/>
                </a:srgbClr>
              </a:solidFill>
              <a:latin typeface="Arial"/>
            </a:endParaRPr>
          </a:p>
        </p:txBody>
      </p:sp>
      <p:sp>
        <p:nvSpPr>
          <p:cNvPr id="26" name="Rectangle 25">
            <a:extLst>
              <a:ext uri="{FF2B5EF4-FFF2-40B4-BE49-F238E27FC236}">
                <a16:creationId xmlns:a16="http://schemas.microsoft.com/office/drawing/2014/main" id="{711FB88B-F7F9-41E3-904E-21D5158DA3B1}"/>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9" name="TextBox 28">
            <a:extLst>
              <a:ext uri="{FF2B5EF4-FFF2-40B4-BE49-F238E27FC236}">
                <a16:creationId xmlns:a16="http://schemas.microsoft.com/office/drawing/2014/main" id="{FFD92B1F-11BA-4801-A6A9-029BA1C65A4E}"/>
              </a:ext>
            </a:extLst>
          </p:cNvPr>
          <p:cNvSpPr txBox="1"/>
          <p:nvPr/>
        </p:nvSpPr>
        <p:spPr>
          <a:xfrm>
            <a:off x="1488602" y="5925327"/>
            <a:ext cx="5477686" cy="276999"/>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latin typeface="Arial"/>
              </a:rPr>
              <a:t>There is no stall behavior initiated by a RAM interface</a:t>
            </a:r>
          </a:p>
        </p:txBody>
      </p:sp>
      <p:pic>
        <p:nvPicPr>
          <p:cNvPr id="30" name="Picture 29" descr="AESL_Port_Level_IO_RAM_stall.PNG">
            <a:extLst>
              <a:ext uri="{FF2B5EF4-FFF2-40B4-BE49-F238E27FC236}">
                <a16:creationId xmlns:a16="http://schemas.microsoft.com/office/drawing/2014/main" id="{F140DF74-E60A-4475-87C5-E8D93BEE2095}"/>
              </a:ext>
            </a:extLst>
          </p:cNvPr>
          <p:cNvPicPr>
            <a:picLocks noChangeAspect="1"/>
          </p:cNvPicPr>
          <p:nvPr/>
        </p:nvPicPr>
        <p:blipFill>
          <a:blip r:embed="rId2"/>
          <a:stretch>
            <a:fillRect/>
          </a:stretch>
        </p:blipFill>
        <p:spPr>
          <a:xfrm>
            <a:off x="-9129688" y="624670"/>
            <a:ext cx="8344513" cy="4109335"/>
          </a:xfrm>
          <a:prstGeom prst="rect">
            <a:avLst/>
          </a:prstGeom>
        </p:spPr>
      </p:pic>
      <p:sp>
        <p:nvSpPr>
          <p:cNvPr id="31" name="Content Placeholder 2">
            <a:extLst>
              <a:ext uri="{FF2B5EF4-FFF2-40B4-BE49-F238E27FC236}">
                <a16:creationId xmlns:a16="http://schemas.microsoft.com/office/drawing/2014/main" id="{1B26D4D4-A0A9-4D76-9712-E3CF74A950FE}"/>
              </a:ext>
            </a:extLst>
          </p:cNvPr>
          <p:cNvSpPr txBox="1">
            <a:spLocks/>
          </p:cNvSpPr>
          <p:nvPr/>
        </p:nvSpPr>
        <p:spPr bwMode="auto">
          <a:xfrm>
            <a:off x="7734189" y="1316728"/>
            <a:ext cx="4249047" cy="4685409"/>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read is required, an address is generated and CE asserted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Data is available on data input port  d_q0 in the next cycle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read operations may be pipelined</a:t>
            </a:r>
          </a:p>
          <a:p>
            <a:pPr marL="342900" indent="-342900" defTabSz="457200" fontAlgn="base">
              <a:spcBef>
                <a:spcPct val="20000"/>
              </a:spcBef>
              <a:spcAft>
                <a:spcPct val="0"/>
              </a:spcAft>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write is required, the address and data are placed on the output ports</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B</a:t>
            </a:r>
            <a:r>
              <a:rPr lang="en-US" sz="1400" u="sng" kern="0" dirty="0">
                <a:solidFill>
                  <a:srgbClr val="000000"/>
                </a:solidFill>
                <a:latin typeface="Arial"/>
                <a:ea typeface="ＭＳ Ｐゴシック" pitchFamily="24" charset="-128"/>
                <a:cs typeface="ＭＳ Ｐゴシック" pitchFamily="24" charset="-128"/>
              </a:rPr>
              <a:t>oth</a:t>
            </a:r>
            <a:r>
              <a:rPr lang="en-US" sz="1400" kern="0" dirty="0">
                <a:solidFill>
                  <a:srgbClr val="000000"/>
                </a:solidFill>
                <a:latin typeface="Arial"/>
                <a:ea typeface="ＭＳ Ｐゴシック" pitchFamily="24" charset="-128"/>
                <a:cs typeface="ＭＳ Ｐゴシック" pitchFamily="24" charset="-128"/>
              </a:rPr>
              <a:t> CE &amp;WE are asserted high</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Writes may be pipelined</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BFBE0E84-05B4-4F1B-BBFC-46623684F6C6}"/>
              </a:ext>
            </a:extLst>
          </p:cNvPr>
          <p:cNvPicPr>
            <a:picLocks noChangeAspect="1"/>
          </p:cNvPicPr>
          <p:nvPr/>
        </p:nvPicPr>
        <p:blipFill>
          <a:blip r:embed="rId3"/>
          <a:stretch>
            <a:fillRect/>
          </a:stretch>
        </p:blipFill>
        <p:spPr>
          <a:xfrm>
            <a:off x="906203" y="1511132"/>
            <a:ext cx="6642484" cy="44141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737-3A10-4FA1-8DDB-6C7C8420D036}"/>
              </a:ext>
            </a:extLst>
          </p:cNvPr>
          <p:cNvSpPr>
            <a:spLocks noGrp="1"/>
          </p:cNvSpPr>
          <p:nvPr>
            <p:ph type="title"/>
          </p:nvPr>
        </p:nvSpPr>
        <p:spPr/>
        <p:txBody>
          <a:bodyPr/>
          <a:lstStyle/>
          <a:p>
            <a:r>
              <a:rPr lang="en-US" dirty="0"/>
              <a:t>Block RAM(</a:t>
            </a:r>
            <a:r>
              <a:rPr lang="en-US" dirty="0" err="1"/>
              <a:t>bram</a:t>
            </a:r>
            <a:r>
              <a:rPr lang="en-US" dirty="0"/>
              <a:t>)</a:t>
            </a:r>
          </a:p>
        </p:txBody>
      </p:sp>
      <p:sp>
        <p:nvSpPr>
          <p:cNvPr id="3" name="Content Placeholder 2">
            <a:extLst>
              <a:ext uri="{FF2B5EF4-FFF2-40B4-BE49-F238E27FC236}">
                <a16:creationId xmlns:a16="http://schemas.microsoft.com/office/drawing/2014/main" id="{9BD91127-7858-43B2-A99E-17349BD9CCC9}"/>
              </a:ext>
            </a:extLst>
          </p:cNvPr>
          <p:cNvSpPr>
            <a:spLocks noGrp="1"/>
          </p:cNvSpPr>
          <p:nvPr>
            <p:ph idx="1"/>
          </p:nvPr>
        </p:nvSpPr>
        <p:spPr>
          <a:xfrm>
            <a:off x="649119" y="1463040"/>
            <a:ext cx="10680869" cy="4759404"/>
          </a:xfrm>
        </p:spPr>
        <p:txBody>
          <a:bodyPr/>
          <a:lstStyle/>
          <a:p>
            <a:r>
              <a:rPr lang="en-US" sz="2000" dirty="0"/>
              <a:t>Block RAM interface is functionally identical to the </a:t>
            </a:r>
            <a:r>
              <a:rPr lang="en-US" sz="2000" dirty="0" err="1"/>
              <a:t>ap_memory</a:t>
            </a:r>
            <a:r>
              <a:rPr lang="en-US" sz="2000" dirty="0"/>
              <a:t> interface</a:t>
            </a:r>
          </a:p>
          <a:p>
            <a:r>
              <a:rPr lang="en-US" sz="2000" dirty="0"/>
              <a:t>The only difference is how the ports are implemented when the design s used in the IPI</a:t>
            </a:r>
          </a:p>
          <a:p>
            <a:pPr lvl="1"/>
            <a:r>
              <a:rPr lang="en-US" sz="1800" dirty="0"/>
              <a:t>An </a:t>
            </a:r>
            <a:r>
              <a:rPr lang="en-US" sz="1800" dirty="0" err="1"/>
              <a:t>ap_memory</a:t>
            </a:r>
            <a:r>
              <a:rPr lang="en-US" sz="1800" dirty="0"/>
              <a:t> interface is displayed as multiple and separate ports</a:t>
            </a:r>
          </a:p>
          <a:p>
            <a:pPr lvl="2"/>
            <a:r>
              <a:rPr lang="en-US" sz="1400" dirty="0"/>
              <a:t>Connect to off-chip SRAM and non-block RAM</a:t>
            </a:r>
          </a:p>
          <a:p>
            <a:pPr lvl="1"/>
            <a:r>
              <a:rPr lang="en-US" sz="1800" dirty="0"/>
              <a:t>A block RAM interface is displayed as a single grouped port</a:t>
            </a:r>
          </a:p>
          <a:p>
            <a:pPr lvl="2"/>
            <a:r>
              <a:rPr lang="en-US" sz="1400" dirty="0"/>
              <a:t>Connect to Xilinx block RAM</a:t>
            </a:r>
          </a:p>
        </p:txBody>
      </p:sp>
      <p:sp>
        <p:nvSpPr>
          <p:cNvPr id="4" name="Slide Number Placeholder 3">
            <a:extLst>
              <a:ext uri="{FF2B5EF4-FFF2-40B4-BE49-F238E27FC236}">
                <a16:creationId xmlns:a16="http://schemas.microsoft.com/office/drawing/2014/main" id="{4F75B126-F0BA-4ECD-BA82-B8D49F6C1190}"/>
              </a:ext>
            </a:extLst>
          </p:cNvPr>
          <p:cNvSpPr>
            <a:spLocks noGrp="1"/>
          </p:cNvSpPr>
          <p:nvPr>
            <p:ph type="sldNum" sz="quarter" idx="10"/>
          </p:nvPr>
        </p:nvSpPr>
        <p:spPr>
          <a:xfrm>
            <a:off x="579120" y="6325606"/>
            <a:ext cx="2457993" cy="365125"/>
          </a:xfrm>
        </p:spPr>
        <p:txBody>
          <a:bodyPr/>
          <a:lstStyle/>
          <a:p>
            <a:pPr>
              <a:defRPr/>
            </a:pPr>
            <a:r>
              <a:rPr lang="en-US"/>
              <a:t>IO Level Protocols 22- </a:t>
            </a:r>
            <a:fld id="{060BD193-E118-4B16-863C-C8C12C675E3E}" type="slidenum">
              <a:rPr lang="en-US" smtClean="0"/>
              <a:pPr>
                <a:defRPr/>
              </a:pPr>
              <a:t>64</a:t>
            </a:fld>
            <a:endParaRPr lang="en-US" dirty="0"/>
          </a:p>
        </p:txBody>
      </p:sp>
      <p:pic>
        <p:nvPicPr>
          <p:cNvPr id="6" name="Picture 5">
            <a:extLst>
              <a:ext uri="{FF2B5EF4-FFF2-40B4-BE49-F238E27FC236}">
                <a16:creationId xmlns:a16="http://schemas.microsoft.com/office/drawing/2014/main" id="{2182CB35-7C4F-4054-9120-8BF5361CAF0C}"/>
              </a:ext>
            </a:extLst>
          </p:cNvPr>
          <p:cNvPicPr>
            <a:picLocks noChangeAspect="1"/>
          </p:cNvPicPr>
          <p:nvPr/>
        </p:nvPicPr>
        <p:blipFill>
          <a:blip r:embed="rId2"/>
          <a:stretch>
            <a:fillRect/>
          </a:stretch>
        </p:blipFill>
        <p:spPr>
          <a:xfrm>
            <a:off x="2706850" y="3683077"/>
            <a:ext cx="6397624" cy="2722247"/>
          </a:xfrm>
          <a:prstGeom prst="rect">
            <a:avLst/>
          </a:prstGeom>
        </p:spPr>
      </p:pic>
    </p:spTree>
    <p:extLst>
      <p:ext uri="{BB962C8B-B14F-4D97-AF65-F5344CB8AC3E}">
        <p14:creationId xmlns:p14="http://schemas.microsoft.com/office/powerpoint/2010/main" val="285319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737-3A10-4FA1-8DDB-6C7C8420D036}"/>
              </a:ext>
            </a:extLst>
          </p:cNvPr>
          <p:cNvSpPr>
            <a:spLocks noGrp="1"/>
          </p:cNvSpPr>
          <p:nvPr>
            <p:ph type="title"/>
          </p:nvPr>
        </p:nvSpPr>
        <p:spPr/>
        <p:txBody>
          <a:bodyPr/>
          <a:lstStyle/>
          <a:p>
            <a:r>
              <a:rPr lang="en-US" dirty="0">
                <a:highlight>
                  <a:srgbClr val="FFFF00"/>
                </a:highlight>
              </a:rPr>
              <a:t>Block RAM(</a:t>
            </a:r>
            <a:r>
              <a:rPr lang="en-US" dirty="0" err="1">
                <a:highlight>
                  <a:srgbClr val="FFFF00"/>
                </a:highlight>
              </a:rPr>
              <a:t>bram</a:t>
            </a:r>
            <a:r>
              <a:rPr lang="en-US" dirty="0">
                <a:highlight>
                  <a:srgbClr val="FFFF00"/>
                </a:highlight>
              </a:rPr>
              <a:t>)</a:t>
            </a:r>
          </a:p>
        </p:txBody>
      </p:sp>
      <p:sp>
        <p:nvSpPr>
          <p:cNvPr id="3" name="Content Placeholder 2">
            <a:extLst>
              <a:ext uri="{FF2B5EF4-FFF2-40B4-BE49-F238E27FC236}">
                <a16:creationId xmlns:a16="http://schemas.microsoft.com/office/drawing/2014/main" id="{9BD91127-7858-43B2-A99E-17349BD9CCC9}"/>
              </a:ext>
            </a:extLst>
          </p:cNvPr>
          <p:cNvSpPr>
            <a:spLocks noGrp="1"/>
          </p:cNvSpPr>
          <p:nvPr>
            <p:ph idx="1"/>
          </p:nvPr>
        </p:nvSpPr>
        <p:spPr>
          <a:xfrm>
            <a:off x="649119" y="1463040"/>
            <a:ext cx="10680869" cy="4759404"/>
          </a:xfrm>
        </p:spPr>
        <p:txBody>
          <a:bodyPr/>
          <a:lstStyle/>
          <a:p>
            <a:r>
              <a:rPr lang="en-US" dirty="0"/>
              <a:t>Block RAM interface is functionally identical to the </a:t>
            </a:r>
            <a:r>
              <a:rPr lang="en-US" dirty="0" err="1"/>
              <a:t>ap_memory</a:t>
            </a:r>
            <a:r>
              <a:rPr lang="en-US" dirty="0"/>
              <a:t> interface</a:t>
            </a:r>
          </a:p>
          <a:p>
            <a:r>
              <a:rPr lang="en-US" dirty="0"/>
              <a:t>The only difference is how the ports are implemented when the design s used in the IPI</a:t>
            </a:r>
          </a:p>
          <a:p>
            <a:pPr lvl="1"/>
            <a:r>
              <a:rPr lang="en-US" dirty="0"/>
              <a:t>An </a:t>
            </a:r>
            <a:r>
              <a:rPr lang="en-US" dirty="0" err="1"/>
              <a:t>ap_memory</a:t>
            </a:r>
            <a:r>
              <a:rPr lang="en-US" dirty="0"/>
              <a:t> interface is displayed as multiple and separate ports</a:t>
            </a:r>
          </a:p>
          <a:p>
            <a:pPr lvl="2"/>
            <a:r>
              <a:rPr lang="en-US" dirty="0"/>
              <a:t>Connect to off-chip SRAM and non-block RAM</a:t>
            </a:r>
          </a:p>
          <a:p>
            <a:pPr lvl="1"/>
            <a:r>
              <a:rPr lang="en-US" dirty="0"/>
              <a:t>A block RAM interface is displayed as a single grouped port</a:t>
            </a:r>
          </a:p>
          <a:p>
            <a:pPr lvl="2"/>
            <a:r>
              <a:rPr lang="en-US" dirty="0"/>
              <a:t>Connect to Xilinx block RAM</a:t>
            </a:r>
          </a:p>
        </p:txBody>
      </p:sp>
      <p:sp>
        <p:nvSpPr>
          <p:cNvPr id="4" name="Slide Number Placeholder 3">
            <a:extLst>
              <a:ext uri="{FF2B5EF4-FFF2-40B4-BE49-F238E27FC236}">
                <a16:creationId xmlns:a16="http://schemas.microsoft.com/office/drawing/2014/main" id="{4F75B126-F0BA-4ECD-BA82-B8D49F6C1190}"/>
              </a:ext>
            </a:extLst>
          </p:cNvPr>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65</a:t>
            </a:fld>
            <a:endParaRPr lang="en-US" dirty="0">
              <a:solidFill>
                <a:srgbClr val="0C0C0C">
                  <a:tint val="75000"/>
                </a:srgbClr>
              </a:solidFill>
              <a:latin typeface="Arial"/>
            </a:endParaRPr>
          </a:p>
        </p:txBody>
      </p:sp>
      <p:pic>
        <p:nvPicPr>
          <p:cNvPr id="6" name="Picture 5">
            <a:extLst>
              <a:ext uri="{FF2B5EF4-FFF2-40B4-BE49-F238E27FC236}">
                <a16:creationId xmlns:a16="http://schemas.microsoft.com/office/drawing/2014/main" id="{2182CB35-7C4F-4054-9120-8BF5361CAF0C}"/>
              </a:ext>
            </a:extLst>
          </p:cNvPr>
          <p:cNvPicPr>
            <a:picLocks noChangeAspect="1"/>
          </p:cNvPicPr>
          <p:nvPr/>
        </p:nvPicPr>
        <p:blipFill>
          <a:blip r:embed="rId2"/>
          <a:stretch>
            <a:fillRect/>
          </a:stretch>
        </p:blipFill>
        <p:spPr>
          <a:xfrm>
            <a:off x="2693787" y="3842743"/>
            <a:ext cx="6397624" cy="2722247"/>
          </a:xfrm>
          <a:prstGeom prst="rect">
            <a:avLst/>
          </a:prstGeom>
        </p:spPr>
      </p:pic>
    </p:spTree>
    <p:extLst>
      <p:ext uri="{BB962C8B-B14F-4D97-AF65-F5344CB8AC3E}">
        <p14:creationId xmlns:p14="http://schemas.microsoft.com/office/powerpoint/2010/main" val="2767623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FIFO IO Protocol (</a:t>
            </a:r>
            <a:r>
              <a:rPr lang="en-US" dirty="0" err="1"/>
              <a:t>ap_fifo</a:t>
            </a:r>
            <a:r>
              <a:rPr lang="en-US" dirty="0"/>
              <a:t>, Read)</a:t>
            </a:r>
          </a:p>
        </p:txBody>
      </p:sp>
      <p:sp>
        <p:nvSpPr>
          <p:cNvPr id="3" name="Slide Number Placeholder 2"/>
          <p:cNvSpPr>
            <a:spLocks noGrp="1"/>
          </p:cNvSpPr>
          <p:nvPr>
            <p:ph type="sldNum" sz="quarter" idx="10"/>
          </p:nvPr>
        </p:nvSpPr>
        <p:spPr>
          <a:xfrm>
            <a:off x="579121" y="6325606"/>
            <a:ext cx="3131106" cy="365125"/>
          </a:xfrm>
        </p:spPr>
        <p:txBody>
          <a:bodyPr/>
          <a:lstStyle/>
          <a:p>
            <a:pPr>
              <a:defRPr/>
            </a:pPr>
            <a:r>
              <a:rPr lang="en-US" dirty="0"/>
              <a:t>IO Level Protocols 22- </a:t>
            </a:r>
            <a:fld id="{060BD193-E118-4B16-863C-C8C12C675E3E}" type="slidenum">
              <a:rPr lang="en-US" smtClean="0"/>
              <a:pPr>
                <a:defRPr/>
              </a:pPr>
              <a:t>66</a:t>
            </a:fld>
            <a:endParaRPr lang="en-US" dirty="0"/>
          </a:p>
        </p:txBody>
      </p:sp>
      <p:sp>
        <p:nvSpPr>
          <p:cNvPr id="27" name="Rectangle 26">
            <a:extLst>
              <a:ext uri="{FF2B5EF4-FFF2-40B4-BE49-F238E27FC236}">
                <a16:creationId xmlns:a16="http://schemas.microsoft.com/office/drawing/2014/main" id="{E2B9D296-75F4-4A41-B8EF-98C32F0C5CD9}"/>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9" name="Content Placeholder 2">
            <a:extLst>
              <a:ext uri="{FF2B5EF4-FFF2-40B4-BE49-F238E27FC236}">
                <a16:creationId xmlns:a16="http://schemas.microsoft.com/office/drawing/2014/main" id="{09579A06-16F1-40BE-9FC4-722C6ED84881}"/>
              </a:ext>
            </a:extLst>
          </p:cNvPr>
          <p:cNvSpPr txBox="1">
            <a:spLocks/>
          </p:cNvSpPr>
          <p:nvPr/>
        </p:nvSpPr>
        <p:spPr bwMode="auto">
          <a:xfrm>
            <a:off x="7734189" y="1355131"/>
            <a:ext cx="4249047" cy="3187614"/>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is applied, the block begins normal operation</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the input port is ready to be read but the FIFO is empty as indicated by input port </a:t>
            </a:r>
            <a:r>
              <a:rPr lang="en-US" sz="1400" kern="0" dirty="0" err="1">
                <a:solidFill>
                  <a:srgbClr val="000000"/>
                </a:solidFill>
                <a:latin typeface="Arial"/>
                <a:ea typeface="ＭＳ Ｐゴシック" pitchFamily="24" charset="-128"/>
                <a:cs typeface="ＭＳ Ｐゴシック" pitchFamily="24" charset="-128"/>
              </a:rPr>
              <a:t>in_empty_n</a:t>
            </a:r>
            <a:r>
              <a:rPr lang="en-US" sz="1400" kern="0" dirty="0">
                <a:solidFill>
                  <a:srgbClr val="000000"/>
                </a:solidFill>
                <a:latin typeface="Arial"/>
                <a:ea typeface="ＭＳ Ｐゴシック" pitchFamily="24" charset="-128"/>
                <a:cs typeface="ＭＳ Ｐゴシック" pitchFamily="24" charset="-128"/>
              </a:rPr>
              <a:t> Low, the design stalls and waits for data to become available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the FIFO contains data as indicated by input port </a:t>
            </a:r>
            <a:r>
              <a:rPr lang="en-US" sz="1400" kern="0" dirty="0" err="1">
                <a:solidFill>
                  <a:srgbClr val="000000"/>
                </a:solidFill>
                <a:latin typeface="Arial"/>
                <a:ea typeface="ＭＳ Ｐゴシック" pitchFamily="24" charset="-128"/>
                <a:cs typeface="ＭＳ Ｐゴシック" pitchFamily="24" charset="-128"/>
              </a:rPr>
              <a:t>in_empty_n</a:t>
            </a:r>
            <a:r>
              <a:rPr lang="en-US" sz="1400" kern="0" dirty="0">
                <a:solidFill>
                  <a:srgbClr val="000000"/>
                </a:solidFill>
                <a:latin typeface="Arial"/>
                <a:ea typeface="ＭＳ Ｐゴシック" pitchFamily="24" charset="-128"/>
                <a:cs typeface="ＭＳ Ｐゴシック" pitchFamily="24" charset="-128"/>
              </a:rPr>
              <a:t> High, an output acknowledges  and the </a:t>
            </a:r>
            <a:r>
              <a:rPr lang="en-US" sz="1400" kern="0" dirty="0" err="1">
                <a:solidFill>
                  <a:srgbClr val="000000"/>
                </a:solidFill>
                <a:latin typeface="Arial"/>
                <a:ea typeface="ＭＳ Ｐゴシック" pitchFamily="24" charset="-128"/>
                <a:cs typeface="ＭＳ Ｐゴシック" pitchFamily="24" charset="-128"/>
              </a:rPr>
              <a:t>in_read</a:t>
            </a:r>
            <a:r>
              <a:rPr lang="en-US" sz="1400" kern="0" dirty="0">
                <a:solidFill>
                  <a:srgbClr val="000000"/>
                </a:solidFill>
                <a:latin typeface="Arial"/>
                <a:ea typeface="ＭＳ Ｐゴシック" pitchFamily="24" charset="-128"/>
                <a:cs typeface="ＭＳ Ｐゴシック" pitchFamily="24" charset="-128"/>
              </a:rPr>
              <a:t> is asserted High to indicate that the data was read in this cycle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21" name="Picture 20">
            <a:extLst>
              <a:ext uri="{FF2B5EF4-FFF2-40B4-BE49-F238E27FC236}">
                <a16:creationId xmlns:a16="http://schemas.microsoft.com/office/drawing/2014/main" id="{C1757778-991D-47B6-8919-2AD2334234BE}"/>
              </a:ext>
            </a:extLst>
          </p:cNvPr>
          <p:cNvPicPr>
            <a:picLocks noChangeAspect="1"/>
          </p:cNvPicPr>
          <p:nvPr/>
        </p:nvPicPr>
        <p:blipFill>
          <a:blip r:embed="rId2"/>
          <a:stretch>
            <a:fillRect/>
          </a:stretch>
        </p:blipFill>
        <p:spPr>
          <a:xfrm>
            <a:off x="1394078" y="1442505"/>
            <a:ext cx="6127471" cy="4678664"/>
          </a:xfrm>
          <a:prstGeom prst="rect">
            <a:avLst/>
          </a:prstGeom>
        </p:spPr>
      </p:pic>
      <p:sp>
        <p:nvSpPr>
          <p:cNvPr id="30" name="Right Brace 29">
            <a:extLst>
              <a:ext uri="{FF2B5EF4-FFF2-40B4-BE49-F238E27FC236}">
                <a16:creationId xmlns:a16="http://schemas.microsoft.com/office/drawing/2014/main" id="{D187622C-6C3F-41C0-9258-EA96D8AAC935}"/>
              </a:ext>
            </a:extLst>
          </p:cNvPr>
          <p:cNvSpPr/>
          <p:nvPr/>
        </p:nvSpPr>
        <p:spPr>
          <a:xfrm>
            <a:off x="6966289" y="3198571"/>
            <a:ext cx="665513" cy="1113745"/>
          </a:xfrm>
          <a:prstGeom prst="rightBrace">
            <a:avLst/>
          </a:prstGeom>
          <a:noFill/>
          <a:ln w="381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FIFO IO Protocol (</a:t>
            </a:r>
            <a:r>
              <a:rPr lang="en-US" dirty="0" err="1"/>
              <a:t>ap_fifo</a:t>
            </a:r>
            <a:r>
              <a:rPr lang="en-US" dirty="0"/>
              <a:t>, Read)</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67</a:t>
            </a:fld>
            <a:endParaRPr lang="en-US" dirty="0">
              <a:solidFill>
                <a:srgbClr val="0C0C0C">
                  <a:tint val="75000"/>
                </a:srgbClr>
              </a:solidFill>
              <a:latin typeface="Arial"/>
            </a:endParaRPr>
          </a:p>
        </p:txBody>
      </p:sp>
      <p:sp>
        <p:nvSpPr>
          <p:cNvPr id="10"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67</a:t>
            </a:fld>
            <a:endParaRPr lang="en-US" sz="1000" dirty="0">
              <a:solidFill>
                <a:srgbClr val="FFFFFF"/>
              </a:solidFill>
              <a:latin typeface="Arial" charset="0"/>
              <a:ea typeface="ＭＳ Ｐゴシック" pitchFamily="34" charset="-128"/>
              <a:cs typeface="Arial" charset="0"/>
            </a:endParaRPr>
          </a:p>
        </p:txBody>
      </p:sp>
      <p:sp>
        <p:nvSpPr>
          <p:cNvPr id="27" name="Rectangle 26">
            <a:extLst>
              <a:ext uri="{FF2B5EF4-FFF2-40B4-BE49-F238E27FC236}">
                <a16:creationId xmlns:a16="http://schemas.microsoft.com/office/drawing/2014/main" id="{E2B9D296-75F4-4A41-B8EF-98C32F0C5CD9}"/>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28" name="Picture 27" descr="AESL_Port_Level_IO_FIFO_stall.PNG">
            <a:extLst>
              <a:ext uri="{FF2B5EF4-FFF2-40B4-BE49-F238E27FC236}">
                <a16:creationId xmlns:a16="http://schemas.microsoft.com/office/drawing/2014/main" id="{4B895F86-6CE7-41B1-8E59-7536D7C024DB}"/>
              </a:ext>
            </a:extLst>
          </p:cNvPr>
          <p:cNvPicPr>
            <a:picLocks noChangeAspect="1"/>
          </p:cNvPicPr>
          <p:nvPr/>
        </p:nvPicPr>
        <p:blipFill>
          <a:blip r:embed="rId2"/>
          <a:stretch>
            <a:fillRect/>
          </a:stretch>
        </p:blipFill>
        <p:spPr>
          <a:xfrm>
            <a:off x="-8974849" y="1607101"/>
            <a:ext cx="8472946" cy="4109334"/>
          </a:xfrm>
          <a:prstGeom prst="rect">
            <a:avLst/>
          </a:prstGeom>
        </p:spPr>
      </p:pic>
      <p:sp>
        <p:nvSpPr>
          <p:cNvPr id="29" name="Content Placeholder 2">
            <a:extLst>
              <a:ext uri="{FF2B5EF4-FFF2-40B4-BE49-F238E27FC236}">
                <a16:creationId xmlns:a16="http://schemas.microsoft.com/office/drawing/2014/main" id="{09579A06-16F1-40BE-9FC4-722C6ED84881}"/>
              </a:ext>
            </a:extLst>
          </p:cNvPr>
          <p:cNvSpPr txBox="1">
            <a:spLocks/>
          </p:cNvSpPr>
          <p:nvPr/>
        </p:nvSpPr>
        <p:spPr bwMode="auto">
          <a:xfrm>
            <a:off x="7734189" y="1355131"/>
            <a:ext cx="4249047" cy="3187614"/>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highlight>
                  <a:srgbClr val="FFFF00"/>
                </a:highlight>
                <a:latin typeface="Arial"/>
                <a:ea typeface="ＭＳ Ｐゴシック" pitchFamily="24" charset="-128"/>
                <a:cs typeface="ＭＳ Ｐゴシック" pitchFamily="24" charset="-128"/>
              </a:rPr>
              <a:t>After Start is applied, the block begins normal operation</a:t>
            </a: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If the input port is ready to be read but the FIFO is empty as indicated by input port </a:t>
            </a:r>
            <a:r>
              <a:rPr lang="en-US" sz="1400" kern="0" dirty="0" err="1">
                <a:solidFill>
                  <a:srgbClr val="000000"/>
                </a:solidFill>
                <a:highlight>
                  <a:srgbClr val="FFFF00"/>
                </a:highlight>
                <a:latin typeface="Arial"/>
                <a:ea typeface="ＭＳ Ｐゴシック" pitchFamily="24" charset="-128"/>
                <a:cs typeface="ＭＳ Ｐゴシック" pitchFamily="24" charset="-128"/>
              </a:rPr>
              <a:t>in_empty_n</a:t>
            </a:r>
            <a:r>
              <a:rPr lang="en-US" sz="1400" kern="0" dirty="0">
                <a:solidFill>
                  <a:srgbClr val="000000"/>
                </a:solidFill>
                <a:highlight>
                  <a:srgbClr val="FFFF00"/>
                </a:highlight>
                <a:latin typeface="Arial"/>
                <a:ea typeface="ＭＳ Ｐゴシック" pitchFamily="24" charset="-128"/>
                <a:cs typeface="ＭＳ Ｐゴシック" pitchFamily="24" charset="-128"/>
              </a:rPr>
              <a:t> Low, the design stalls and waits for data to become available</a:t>
            </a:r>
          </a:p>
          <a:p>
            <a:pPr marL="342900" indent="-342900" defTabSz="457200" fontAlgn="base">
              <a:spcBef>
                <a:spcPct val="20000"/>
              </a:spcBef>
              <a:spcAft>
                <a:spcPct val="0"/>
              </a:spcAft>
              <a:buFont typeface="Arial" charset="0"/>
              <a:buChar char="•"/>
              <a:defRPr/>
            </a:pP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When the FIFO contains data as indicated by input port </a:t>
            </a:r>
            <a:r>
              <a:rPr lang="en-US" sz="1400" kern="0" dirty="0" err="1">
                <a:solidFill>
                  <a:srgbClr val="000000"/>
                </a:solidFill>
                <a:highlight>
                  <a:srgbClr val="FFFF00"/>
                </a:highlight>
                <a:latin typeface="Arial"/>
                <a:ea typeface="ＭＳ Ｐゴシック" pitchFamily="24" charset="-128"/>
                <a:cs typeface="ＭＳ Ｐゴシック" pitchFamily="24" charset="-128"/>
              </a:rPr>
              <a:t>in_empty_n</a:t>
            </a:r>
            <a:r>
              <a:rPr lang="en-US" sz="1400" kern="0" dirty="0">
                <a:solidFill>
                  <a:srgbClr val="000000"/>
                </a:solidFill>
                <a:highlight>
                  <a:srgbClr val="FFFF00"/>
                </a:highlight>
                <a:latin typeface="Arial"/>
                <a:ea typeface="ＭＳ Ｐゴシック" pitchFamily="24" charset="-128"/>
                <a:cs typeface="ＭＳ Ｐゴシック" pitchFamily="24" charset="-128"/>
              </a:rPr>
              <a:t> High, an output acknowledges  and the </a:t>
            </a:r>
            <a:r>
              <a:rPr lang="en-US" sz="1400" kern="0" dirty="0" err="1">
                <a:solidFill>
                  <a:srgbClr val="000000"/>
                </a:solidFill>
                <a:highlight>
                  <a:srgbClr val="FFFF00"/>
                </a:highlight>
                <a:latin typeface="Arial"/>
                <a:ea typeface="ＭＳ Ｐゴシック" pitchFamily="24" charset="-128"/>
                <a:cs typeface="ＭＳ Ｐゴシック" pitchFamily="24" charset="-128"/>
              </a:rPr>
              <a:t>in_read</a:t>
            </a:r>
            <a:r>
              <a:rPr lang="en-US" sz="1400" kern="0" dirty="0">
                <a:solidFill>
                  <a:srgbClr val="000000"/>
                </a:solidFill>
                <a:highlight>
                  <a:srgbClr val="FFFF00"/>
                </a:highlight>
                <a:latin typeface="Arial"/>
                <a:ea typeface="ＭＳ Ｐゴシック" pitchFamily="24" charset="-128"/>
                <a:cs typeface="ＭＳ Ｐゴシック" pitchFamily="24" charset="-128"/>
              </a:rPr>
              <a:t> is asserted High to indicate that the data was read in this cycle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pic>
        <p:nvPicPr>
          <p:cNvPr id="21" name="Picture 20">
            <a:extLst>
              <a:ext uri="{FF2B5EF4-FFF2-40B4-BE49-F238E27FC236}">
                <a16:creationId xmlns:a16="http://schemas.microsoft.com/office/drawing/2014/main" id="{C1757778-991D-47B6-8919-2AD2334234BE}"/>
              </a:ext>
            </a:extLst>
          </p:cNvPr>
          <p:cNvPicPr>
            <a:picLocks noChangeAspect="1"/>
          </p:cNvPicPr>
          <p:nvPr/>
        </p:nvPicPr>
        <p:blipFill>
          <a:blip r:embed="rId3"/>
          <a:stretch>
            <a:fillRect/>
          </a:stretch>
        </p:blipFill>
        <p:spPr>
          <a:xfrm>
            <a:off x="1394078" y="1442505"/>
            <a:ext cx="6127471" cy="4678664"/>
          </a:xfrm>
          <a:prstGeom prst="rect">
            <a:avLst/>
          </a:prstGeom>
        </p:spPr>
      </p:pic>
      <p:sp>
        <p:nvSpPr>
          <p:cNvPr id="30" name="Right Brace 29">
            <a:extLst>
              <a:ext uri="{FF2B5EF4-FFF2-40B4-BE49-F238E27FC236}">
                <a16:creationId xmlns:a16="http://schemas.microsoft.com/office/drawing/2014/main" id="{D187622C-6C3F-41C0-9258-EA96D8AAC935}"/>
              </a:ext>
            </a:extLst>
          </p:cNvPr>
          <p:cNvSpPr/>
          <p:nvPr/>
        </p:nvSpPr>
        <p:spPr>
          <a:xfrm>
            <a:off x="6966289" y="3198571"/>
            <a:ext cx="665513" cy="1113745"/>
          </a:xfrm>
          <a:prstGeom prst="rightBrace">
            <a:avLst/>
          </a:prstGeom>
          <a:noFill/>
          <a:ln w="381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22" name="Content Placeholder 2">
            <a:extLst>
              <a:ext uri="{FF2B5EF4-FFF2-40B4-BE49-F238E27FC236}">
                <a16:creationId xmlns:a16="http://schemas.microsoft.com/office/drawing/2014/main" id="{F75AF822-12E5-40F6-B14E-CB298677CE80}"/>
              </a:ext>
            </a:extLst>
          </p:cNvPr>
          <p:cNvSpPr txBox="1">
            <a:spLocks/>
          </p:cNvSpPr>
          <p:nvPr/>
        </p:nvSpPr>
        <p:spPr bwMode="auto">
          <a:xfrm>
            <a:off x="-6495335" y="4122628"/>
            <a:ext cx="4249047" cy="3187614"/>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 </a:t>
            </a:r>
            <a:r>
              <a:rPr lang="en-US" sz="1400" i="1" u="sng" kern="0" dirty="0">
                <a:solidFill>
                  <a:srgbClr val="000000"/>
                </a:solidFill>
                <a:latin typeface="Arial"/>
                <a:ea typeface="ＭＳ Ｐゴシック" pitchFamily="24" charset="-128"/>
                <a:cs typeface="ＭＳ Ｐゴシック" pitchFamily="24" charset="-128"/>
              </a:rPr>
              <a:t>until a read is required</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is asserted high to indicate data is available</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As soon as data is available, the </a:t>
            </a:r>
            <a:r>
              <a:rPr lang="en-US" sz="1400" kern="0" dirty="0" err="1">
                <a:solidFill>
                  <a:srgbClr val="000000"/>
                </a:solidFill>
                <a:latin typeface="Arial"/>
                <a:ea typeface="ＭＳ Ｐゴシック" pitchFamily="24" charset="-128"/>
                <a:cs typeface="ＭＳ Ｐゴシック" pitchFamily="24" charset="-128"/>
              </a:rPr>
              <a:t>fifo</a:t>
            </a:r>
            <a:r>
              <a:rPr lang="en-US" sz="1400" kern="0" dirty="0">
                <a:solidFill>
                  <a:srgbClr val="000000"/>
                </a:solidFill>
                <a:latin typeface="Arial"/>
                <a:ea typeface="ＭＳ Ｐゴシック" pitchFamily="24" charset="-128"/>
                <a:cs typeface="ＭＳ Ｐゴシック" pitchFamily="24" charset="-128"/>
              </a:rPr>
              <a:t> read port will go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Reads will occur when required, so long as data is available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is high)</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FIFO IO Protocol (</a:t>
            </a:r>
            <a:r>
              <a:rPr lang="en-US" dirty="0" err="1"/>
              <a:t>ap_fifo</a:t>
            </a:r>
            <a:r>
              <a:rPr lang="en-US" dirty="0"/>
              <a:t>, Write)</a:t>
            </a:r>
          </a:p>
        </p:txBody>
      </p:sp>
      <p:sp>
        <p:nvSpPr>
          <p:cNvPr id="3" name="Slide Number Placeholder 2"/>
          <p:cNvSpPr>
            <a:spLocks noGrp="1"/>
          </p:cNvSpPr>
          <p:nvPr>
            <p:ph type="sldNum" sz="quarter" idx="10"/>
          </p:nvPr>
        </p:nvSpPr>
        <p:spPr>
          <a:xfrm>
            <a:off x="579120" y="6325606"/>
            <a:ext cx="2446951" cy="365125"/>
          </a:xfrm>
        </p:spPr>
        <p:txBody>
          <a:bodyPr/>
          <a:lstStyle/>
          <a:p>
            <a:pPr>
              <a:defRPr/>
            </a:pPr>
            <a:r>
              <a:rPr lang="en-US" dirty="0"/>
              <a:t>IO Level Protocols 22- </a:t>
            </a:r>
            <a:fld id="{060BD193-E118-4B16-863C-C8C12C675E3E}" type="slidenum">
              <a:rPr lang="en-US" smtClean="0"/>
              <a:pPr>
                <a:defRPr/>
              </a:pPr>
              <a:t>68</a:t>
            </a:fld>
            <a:endParaRPr lang="en-US" dirty="0"/>
          </a:p>
        </p:txBody>
      </p:sp>
      <p:sp>
        <p:nvSpPr>
          <p:cNvPr id="25" name="Rectangle 24">
            <a:extLst>
              <a:ext uri="{FF2B5EF4-FFF2-40B4-BE49-F238E27FC236}">
                <a16:creationId xmlns:a16="http://schemas.microsoft.com/office/drawing/2014/main" id="{E4739597-0548-4277-9CCB-CB1DC5AC84C1}"/>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8" name="Content Placeholder 2">
            <a:extLst>
              <a:ext uri="{FF2B5EF4-FFF2-40B4-BE49-F238E27FC236}">
                <a16:creationId xmlns:a16="http://schemas.microsoft.com/office/drawing/2014/main" id="{C0F71EBB-4635-45B9-8DA3-F7FE8D69140F}"/>
              </a:ext>
            </a:extLst>
          </p:cNvPr>
          <p:cNvSpPr txBox="1">
            <a:spLocks/>
          </p:cNvSpPr>
          <p:nvPr/>
        </p:nvSpPr>
        <p:spPr bwMode="auto">
          <a:xfrm>
            <a:off x="7682995" y="1473719"/>
            <a:ext cx="4249047" cy="4029152"/>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an output is ready to be written to but the FIFO is full as indicated by </a:t>
            </a:r>
            <a:r>
              <a:rPr lang="en-US" sz="1400" kern="0" dirty="0" err="1">
                <a:solidFill>
                  <a:srgbClr val="000000"/>
                </a:solidFill>
                <a:latin typeface="Arial"/>
                <a:ea typeface="ＭＳ Ｐゴシック" pitchFamily="24" charset="-128"/>
                <a:cs typeface="ＭＳ Ｐゴシック" pitchFamily="24" charset="-128"/>
              </a:rPr>
              <a:t>out_full_n</a:t>
            </a:r>
            <a:r>
              <a:rPr lang="en-US" sz="1400" kern="0" dirty="0">
                <a:solidFill>
                  <a:srgbClr val="000000"/>
                </a:solidFill>
                <a:latin typeface="Arial"/>
                <a:ea typeface="ＭＳ Ｐゴシック" pitchFamily="24" charset="-128"/>
                <a:cs typeface="ＭＳ Ｐゴシック" pitchFamily="24" charset="-128"/>
              </a:rPr>
              <a:t> Low, the data is placed on the output port but the design stalls and waits for the space to become available in the FIFO</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space becomes available in the FIFO as indicated by </a:t>
            </a:r>
            <a:r>
              <a:rPr lang="en-US" sz="1400" kern="0" dirty="0" err="1">
                <a:solidFill>
                  <a:srgbClr val="000000"/>
                </a:solidFill>
                <a:latin typeface="Arial"/>
                <a:ea typeface="ＭＳ Ｐゴシック" pitchFamily="24" charset="-128"/>
                <a:cs typeface="ＭＳ Ｐゴシック" pitchFamily="24" charset="-128"/>
              </a:rPr>
              <a:t>out_full_n</a:t>
            </a:r>
            <a:r>
              <a:rPr lang="en-US" sz="1400" kern="0" dirty="0">
                <a:solidFill>
                  <a:srgbClr val="000000"/>
                </a:solidFill>
                <a:latin typeface="Arial"/>
                <a:ea typeface="ＭＳ Ｐゴシック" pitchFamily="24" charset="-128"/>
                <a:cs typeface="ＭＳ Ｐゴシック" pitchFamily="24" charset="-128"/>
              </a:rPr>
              <a:t> High, the output acknowledges and the signal </a:t>
            </a:r>
            <a:r>
              <a:rPr lang="en-US" sz="1400" kern="0" dirty="0" err="1">
                <a:solidFill>
                  <a:srgbClr val="000000"/>
                </a:solidFill>
                <a:latin typeface="Arial"/>
                <a:ea typeface="ＭＳ Ｐゴシック" pitchFamily="24" charset="-128"/>
                <a:cs typeface="ＭＳ Ｐゴシック" pitchFamily="24" charset="-128"/>
              </a:rPr>
              <a:t>out_write</a:t>
            </a:r>
            <a:r>
              <a:rPr lang="en-US" sz="1400" kern="0" dirty="0">
                <a:solidFill>
                  <a:srgbClr val="000000"/>
                </a:solidFill>
                <a:latin typeface="Arial"/>
                <a:ea typeface="ＭＳ Ｐゴシック" pitchFamily="24" charset="-128"/>
                <a:cs typeface="ＭＳ Ｐゴシック" pitchFamily="24" charset="-128"/>
              </a:rPr>
              <a:t> is asserted to indicated that the output data is available</a:t>
            </a:r>
          </a:p>
          <a:p>
            <a:pPr marL="342900" indent="-342900" defTabSz="457200" fontAlgn="base">
              <a:spcBef>
                <a:spcPct val="20000"/>
              </a:spcBef>
              <a:spcAft>
                <a:spcPct val="0"/>
              </a:spcAft>
              <a:buFont typeface="Arial" charset="0"/>
              <a:buChar char="•"/>
              <a:defRPr/>
            </a:pPr>
            <a:endParaRPr lang="en-US" sz="1400" i="1"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If the top-level function or the top-level loop is pipelined using the rewind option, the </a:t>
            </a:r>
            <a:r>
              <a:rPr lang="en-US" sz="1400" kern="0" dirty="0" err="1">
                <a:solidFill>
                  <a:srgbClr val="000000"/>
                </a:solidFill>
                <a:latin typeface="Arial"/>
                <a:ea typeface="ＭＳ Ｐゴシック" pitchFamily="24" charset="-128"/>
                <a:cs typeface="ＭＳ Ｐゴシック" pitchFamily="24" charset="-128"/>
              </a:rPr>
              <a:t>Vitis</a:t>
            </a:r>
            <a:r>
              <a:rPr lang="en-US" sz="1400" kern="0" dirty="0">
                <a:solidFill>
                  <a:srgbClr val="000000"/>
                </a:solidFill>
                <a:latin typeface="Arial"/>
                <a:ea typeface="ＭＳ Ｐゴシック" pitchFamily="24" charset="-128"/>
                <a:cs typeface="ＭＳ Ｐゴシック" pitchFamily="24" charset="-128"/>
              </a:rPr>
              <a:t> HLS tool creates an additional output port with the </a:t>
            </a:r>
            <a:r>
              <a:rPr lang="en-US" sz="1400" kern="0" dirty="0" err="1">
                <a:solidFill>
                  <a:srgbClr val="000000"/>
                </a:solidFill>
                <a:latin typeface="Arial"/>
                <a:ea typeface="ＭＳ Ｐゴシック" pitchFamily="24" charset="-128"/>
                <a:cs typeface="ＭＳ Ｐゴシック" pitchFamily="24" charset="-128"/>
              </a:rPr>
              <a:t>suffix_lwr</a:t>
            </a:r>
            <a:endParaRPr lang="en-US" sz="1400" kern="0" dirty="0">
              <a:solidFill>
                <a:srgbClr val="000000"/>
              </a:solidFill>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C4210227-FA8D-4705-A2A4-B3FE337AF6E4}"/>
              </a:ext>
            </a:extLst>
          </p:cNvPr>
          <p:cNvPicPr>
            <a:picLocks noChangeAspect="1"/>
          </p:cNvPicPr>
          <p:nvPr/>
        </p:nvPicPr>
        <p:blipFill>
          <a:blip r:embed="rId2"/>
          <a:stretch>
            <a:fillRect/>
          </a:stretch>
        </p:blipFill>
        <p:spPr>
          <a:xfrm>
            <a:off x="1445272" y="1473718"/>
            <a:ext cx="6127471" cy="4678664"/>
          </a:xfrm>
          <a:prstGeom prst="rect">
            <a:avLst/>
          </a:prstGeom>
        </p:spPr>
      </p:pic>
      <p:sp>
        <p:nvSpPr>
          <p:cNvPr id="29" name="Right Brace 28">
            <a:extLst>
              <a:ext uri="{FF2B5EF4-FFF2-40B4-BE49-F238E27FC236}">
                <a16:creationId xmlns:a16="http://schemas.microsoft.com/office/drawing/2014/main" id="{8EB18BD4-C818-477D-8C99-D655291AD32C}"/>
              </a:ext>
            </a:extLst>
          </p:cNvPr>
          <p:cNvSpPr/>
          <p:nvPr/>
        </p:nvSpPr>
        <p:spPr>
          <a:xfrm flipH="1">
            <a:off x="3687555" y="4500880"/>
            <a:ext cx="665513" cy="1001990"/>
          </a:xfrm>
          <a:prstGeom prst="rightBrace">
            <a:avLst/>
          </a:prstGeom>
          <a:noFill/>
          <a:ln w="381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FIFO IO Protocol (</a:t>
            </a:r>
            <a:r>
              <a:rPr lang="en-US" dirty="0" err="1"/>
              <a:t>ap_fifo</a:t>
            </a:r>
            <a:r>
              <a:rPr lang="en-US" dirty="0"/>
              <a:t>, Write)</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69</a:t>
            </a:fld>
            <a:endParaRPr lang="en-US" dirty="0">
              <a:solidFill>
                <a:srgbClr val="0C0C0C">
                  <a:tint val="75000"/>
                </a:srgbClr>
              </a:solidFill>
              <a:latin typeface="Arial"/>
            </a:endParaRPr>
          </a:p>
        </p:txBody>
      </p:sp>
      <p:sp>
        <p:nvSpPr>
          <p:cNvPr id="10"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69</a:t>
            </a:fld>
            <a:endParaRPr lang="en-US" sz="1000" dirty="0">
              <a:solidFill>
                <a:srgbClr val="FFFFFF"/>
              </a:solidFill>
              <a:latin typeface="Arial" charset="0"/>
              <a:ea typeface="ＭＳ Ｐゴシック" pitchFamily="34" charset="-128"/>
              <a:cs typeface="Arial" charset="0"/>
            </a:endParaRPr>
          </a:p>
        </p:txBody>
      </p:sp>
      <p:sp>
        <p:nvSpPr>
          <p:cNvPr id="25" name="Rectangle 24">
            <a:extLst>
              <a:ext uri="{FF2B5EF4-FFF2-40B4-BE49-F238E27FC236}">
                <a16:creationId xmlns:a16="http://schemas.microsoft.com/office/drawing/2014/main" id="{E4739597-0548-4277-9CCB-CB1DC5AC84C1}"/>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27" name="Picture 26" descr="AESL_Port_Level_IO_FIFO_stall.PNG">
            <a:extLst>
              <a:ext uri="{FF2B5EF4-FFF2-40B4-BE49-F238E27FC236}">
                <a16:creationId xmlns:a16="http://schemas.microsoft.com/office/drawing/2014/main" id="{90CAAAE6-8AA1-4ACC-92F4-ED59B9F57BFE}"/>
              </a:ext>
            </a:extLst>
          </p:cNvPr>
          <p:cNvPicPr>
            <a:picLocks noChangeAspect="1"/>
          </p:cNvPicPr>
          <p:nvPr/>
        </p:nvPicPr>
        <p:blipFill>
          <a:blip r:embed="rId2"/>
          <a:stretch>
            <a:fillRect/>
          </a:stretch>
        </p:blipFill>
        <p:spPr>
          <a:xfrm>
            <a:off x="-9870957" y="1901741"/>
            <a:ext cx="8472946" cy="4109334"/>
          </a:xfrm>
          <a:prstGeom prst="rect">
            <a:avLst/>
          </a:prstGeom>
        </p:spPr>
      </p:pic>
      <p:sp>
        <p:nvSpPr>
          <p:cNvPr id="28" name="Content Placeholder 2">
            <a:extLst>
              <a:ext uri="{FF2B5EF4-FFF2-40B4-BE49-F238E27FC236}">
                <a16:creationId xmlns:a16="http://schemas.microsoft.com/office/drawing/2014/main" id="{C0F71EBB-4635-45B9-8DA3-F7FE8D69140F}"/>
              </a:ext>
            </a:extLst>
          </p:cNvPr>
          <p:cNvSpPr txBox="1">
            <a:spLocks/>
          </p:cNvSpPr>
          <p:nvPr/>
        </p:nvSpPr>
        <p:spPr bwMode="auto">
          <a:xfrm>
            <a:off x="7682995" y="1473719"/>
            <a:ext cx="4249047" cy="4029152"/>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If an output is ready to be written to but the FIFO is full as indicated by </a:t>
            </a:r>
            <a:r>
              <a:rPr lang="en-US" sz="1400" kern="0" dirty="0" err="1">
                <a:solidFill>
                  <a:srgbClr val="000000"/>
                </a:solidFill>
                <a:highlight>
                  <a:srgbClr val="FFFF00"/>
                </a:highlight>
                <a:latin typeface="Arial"/>
                <a:ea typeface="ＭＳ Ｐゴシック" pitchFamily="24" charset="-128"/>
                <a:cs typeface="ＭＳ Ｐゴシック" pitchFamily="24" charset="-128"/>
              </a:rPr>
              <a:t>out_full_n</a:t>
            </a:r>
            <a:r>
              <a:rPr lang="en-US" sz="1400" kern="0" dirty="0">
                <a:solidFill>
                  <a:srgbClr val="000000"/>
                </a:solidFill>
                <a:highlight>
                  <a:srgbClr val="FFFF00"/>
                </a:highlight>
                <a:latin typeface="Arial"/>
                <a:ea typeface="ＭＳ Ｐゴシック" pitchFamily="24" charset="-128"/>
                <a:cs typeface="ＭＳ Ｐゴシック" pitchFamily="24" charset="-128"/>
              </a:rPr>
              <a:t> Low, the data is placed on the output port but the design stalls and waits for the space to become available in the FIFO</a:t>
            </a:r>
          </a:p>
          <a:p>
            <a:pPr marL="342900" indent="-342900" defTabSz="457200" fontAlgn="base">
              <a:spcBef>
                <a:spcPct val="20000"/>
              </a:spcBef>
              <a:spcAft>
                <a:spcPct val="0"/>
              </a:spcAft>
              <a:buFont typeface="Arial" charset="0"/>
              <a:buChar char="•"/>
              <a:defRPr/>
            </a:pP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When space becomes available in the FIFO as indicated by </a:t>
            </a:r>
            <a:r>
              <a:rPr lang="en-US" sz="1400" kern="0" dirty="0" err="1">
                <a:solidFill>
                  <a:srgbClr val="000000"/>
                </a:solidFill>
                <a:highlight>
                  <a:srgbClr val="FFFF00"/>
                </a:highlight>
                <a:latin typeface="Arial"/>
                <a:ea typeface="ＭＳ Ｐゴシック" pitchFamily="24" charset="-128"/>
                <a:cs typeface="ＭＳ Ｐゴシック" pitchFamily="24" charset="-128"/>
              </a:rPr>
              <a:t>out_full_n</a:t>
            </a:r>
            <a:r>
              <a:rPr lang="en-US" sz="1400" kern="0" dirty="0">
                <a:solidFill>
                  <a:srgbClr val="000000"/>
                </a:solidFill>
                <a:highlight>
                  <a:srgbClr val="FFFF00"/>
                </a:highlight>
                <a:latin typeface="Arial"/>
                <a:ea typeface="ＭＳ Ｐゴシック" pitchFamily="24" charset="-128"/>
                <a:cs typeface="ＭＳ Ｐゴシック" pitchFamily="24" charset="-128"/>
              </a:rPr>
              <a:t> High, the output acknowledges and the signal </a:t>
            </a:r>
            <a:r>
              <a:rPr lang="en-US" sz="1400" kern="0" dirty="0" err="1">
                <a:solidFill>
                  <a:srgbClr val="000000"/>
                </a:solidFill>
                <a:highlight>
                  <a:srgbClr val="FFFF00"/>
                </a:highlight>
                <a:latin typeface="Arial"/>
                <a:ea typeface="ＭＳ Ｐゴシック" pitchFamily="24" charset="-128"/>
                <a:cs typeface="ＭＳ Ｐゴシック" pitchFamily="24" charset="-128"/>
              </a:rPr>
              <a:t>out_write</a:t>
            </a:r>
            <a:r>
              <a:rPr lang="en-US" sz="1400" kern="0" dirty="0">
                <a:solidFill>
                  <a:srgbClr val="000000"/>
                </a:solidFill>
                <a:highlight>
                  <a:srgbClr val="FFFF00"/>
                </a:highlight>
                <a:latin typeface="Arial"/>
                <a:ea typeface="ＭＳ Ｐゴシック" pitchFamily="24" charset="-128"/>
                <a:cs typeface="ＭＳ Ｐゴシック" pitchFamily="24" charset="-128"/>
              </a:rPr>
              <a:t> is asserted to indicated that the output data is available</a:t>
            </a:r>
          </a:p>
          <a:p>
            <a:pPr marL="342900" indent="-342900" defTabSz="457200" fontAlgn="base">
              <a:spcBef>
                <a:spcPct val="20000"/>
              </a:spcBef>
              <a:spcAft>
                <a:spcPct val="0"/>
              </a:spcAft>
              <a:buFont typeface="Arial" charset="0"/>
              <a:buChar char="•"/>
              <a:defRPr/>
            </a:pPr>
            <a:endParaRPr lang="en-US" sz="1400" i="1" kern="0" dirty="0">
              <a:solidFill>
                <a:srgbClr val="000000"/>
              </a:solidFill>
              <a:highlight>
                <a:srgbClr val="FFFF00"/>
              </a:highlight>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highlight>
                  <a:srgbClr val="FFFF00"/>
                </a:highlight>
                <a:latin typeface="Arial"/>
                <a:ea typeface="ＭＳ Ｐゴシック" pitchFamily="24" charset="-128"/>
                <a:cs typeface="ＭＳ Ｐゴシック" pitchFamily="24" charset="-128"/>
              </a:rPr>
              <a:t>If the top-level function or the top-level loop is pipelined using the rewind option, the </a:t>
            </a:r>
            <a:r>
              <a:rPr lang="en-US" sz="1400" kern="0" dirty="0" err="1">
                <a:solidFill>
                  <a:srgbClr val="000000"/>
                </a:solidFill>
                <a:highlight>
                  <a:srgbClr val="FFFF00"/>
                </a:highlight>
                <a:latin typeface="Arial"/>
                <a:ea typeface="ＭＳ Ｐゴシック" pitchFamily="24" charset="-128"/>
                <a:cs typeface="ＭＳ Ｐゴシック" pitchFamily="24" charset="-128"/>
              </a:rPr>
              <a:t>Vitis</a:t>
            </a:r>
            <a:r>
              <a:rPr lang="en-US" sz="1400" kern="0" dirty="0">
                <a:solidFill>
                  <a:srgbClr val="000000"/>
                </a:solidFill>
                <a:highlight>
                  <a:srgbClr val="FFFF00"/>
                </a:highlight>
                <a:latin typeface="Arial"/>
                <a:ea typeface="ＭＳ Ｐゴシック" pitchFamily="24" charset="-128"/>
                <a:cs typeface="ＭＳ Ｐゴシック" pitchFamily="24" charset="-128"/>
              </a:rPr>
              <a:t> HLS tool creates an additional output port with the </a:t>
            </a:r>
            <a:r>
              <a:rPr lang="en-US" sz="1400" kern="0" dirty="0" err="1">
                <a:solidFill>
                  <a:srgbClr val="000000"/>
                </a:solidFill>
                <a:highlight>
                  <a:srgbClr val="FFFF00"/>
                </a:highlight>
                <a:latin typeface="Arial"/>
                <a:ea typeface="ＭＳ Ｐゴシック" pitchFamily="24" charset="-128"/>
                <a:cs typeface="ＭＳ Ｐゴシック" pitchFamily="24" charset="-128"/>
              </a:rPr>
              <a:t>suffix_lwr</a:t>
            </a:r>
            <a:endParaRPr lang="en-US" sz="1400" kern="0" dirty="0">
              <a:solidFill>
                <a:srgbClr val="000000"/>
              </a:solidFill>
              <a:highlight>
                <a:srgbClr val="FFFF00"/>
              </a:highlight>
              <a:latin typeface="Arial"/>
              <a:ea typeface="ＭＳ Ｐゴシック" pitchFamily="24" charset="-128"/>
              <a:cs typeface="ＭＳ Ｐゴシック" pitchFamily="24" charset="-128"/>
            </a:endParaRPr>
          </a:p>
        </p:txBody>
      </p:sp>
      <p:pic>
        <p:nvPicPr>
          <p:cNvPr id="4" name="Picture 3">
            <a:extLst>
              <a:ext uri="{FF2B5EF4-FFF2-40B4-BE49-F238E27FC236}">
                <a16:creationId xmlns:a16="http://schemas.microsoft.com/office/drawing/2014/main" id="{C4210227-FA8D-4705-A2A4-B3FE337AF6E4}"/>
              </a:ext>
            </a:extLst>
          </p:cNvPr>
          <p:cNvPicPr>
            <a:picLocks noChangeAspect="1"/>
          </p:cNvPicPr>
          <p:nvPr/>
        </p:nvPicPr>
        <p:blipFill>
          <a:blip r:embed="rId3"/>
          <a:stretch>
            <a:fillRect/>
          </a:stretch>
        </p:blipFill>
        <p:spPr>
          <a:xfrm>
            <a:off x="1445272" y="1473718"/>
            <a:ext cx="6127471" cy="4678664"/>
          </a:xfrm>
          <a:prstGeom prst="rect">
            <a:avLst/>
          </a:prstGeom>
        </p:spPr>
      </p:pic>
      <p:sp>
        <p:nvSpPr>
          <p:cNvPr id="29" name="Right Brace 28">
            <a:extLst>
              <a:ext uri="{FF2B5EF4-FFF2-40B4-BE49-F238E27FC236}">
                <a16:creationId xmlns:a16="http://schemas.microsoft.com/office/drawing/2014/main" id="{8EB18BD4-C818-477D-8C99-D655291AD32C}"/>
              </a:ext>
            </a:extLst>
          </p:cNvPr>
          <p:cNvSpPr/>
          <p:nvPr/>
        </p:nvSpPr>
        <p:spPr>
          <a:xfrm flipH="1">
            <a:off x="3687555" y="4500880"/>
            <a:ext cx="665513" cy="1001990"/>
          </a:xfrm>
          <a:prstGeom prst="rightBrace">
            <a:avLst/>
          </a:prstGeom>
          <a:noFill/>
          <a:ln w="381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44" name="Content Placeholder 2">
            <a:extLst>
              <a:ext uri="{FF2B5EF4-FFF2-40B4-BE49-F238E27FC236}">
                <a16:creationId xmlns:a16="http://schemas.microsoft.com/office/drawing/2014/main" id="{34E59802-BE46-42DA-AAC3-C027D34B15B1}"/>
              </a:ext>
            </a:extLst>
          </p:cNvPr>
          <p:cNvSpPr txBox="1">
            <a:spLocks/>
          </p:cNvSpPr>
          <p:nvPr/>
        </p:nvSpPr>
        <p:spPr bwMode="auto">
          <a:xfrm>
            <a:off x="-8828594" y="3478362"/>
            <a:ext cx="4249047" cy="3379639"/>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ready, data will be written to the output port</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then stall and hold the data until the FIFO is no longer full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high)</a:t>
            </a:r>
          </a:p>
          <a:p>
            <a:pPr marL="342900" indent="-342900" defTabSz="4572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As soon as data can written, write is asserted high</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 write will occur when required if there is room in the </a:t>
            </a:r>
            <a:r>
              <a:rPr lang="en-US" sz="1400" kern="0" dirty="0" err="1">
                <a:solidFill>
                  <a:srgbClr val="000000"/>
                </a:solidFill>
                <a:latin typeface="Arial"/>
                <a:ea typeface="ＭＳ Ｐゴシック" pitchFamily="24" charset="-128"/>
                <a:cs typeface="ＭＳ Ｐゴシック" pitchFamily="24" charset="-128"/>
              </a:rPr>
              <a:t>fifo</a:t>
            </a:r>
            <a:r>
              <a:rPr lang="en-US" sz="1400" kern="0" dirty="0">
                <a:solidFill>
                  <a:srgbClr val="000000"/>
                </a:solidFill>
                <a:latin typeface="Arial"/>
                <a:ea typeface="ＭＳ Ｐゴシック" pitchFamily="24" charset="-128"/>
                <a:cs typeface="ＭＳ Ｐゴシック" pitchFamily="24" charset="-128"/>
              </a:rPr>
              <a:t>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high)</a:t>
            </a:r>
          </a:p>
          <a:p>
            <a:pPr marL="342900" indent="-342900" defTabSz="457200" fontAlgn="base">
              <a:spcBef>
                <a:spcPct val="20000"/>
              </a:spcBef>
              <a:spcAft>
                <a:spcPct val="0"/>
              </a:spcAft>
              <a:buFont typeface="Arial" charset="0"/>
              <a:buChar char="•"/>
              <a:defRPr/>
            </a:pPr>
            <a:endParaRPr lang="en-US" sz="1400" i="1" kern="0" dirty="0">
              <a:solidFill>
                <a:srgbClr val="000000"/>
              </a:solidFill>
              <a:latin typeface="Arial"/>
              <a:ea typeface="ＭＳ Ｐゴシック" pitchFamily="24" charset="-128"/>
              <a:cs typeface="ＭＳ Ｐゴシック" pitchFamily="24" charset="-128"/>
            </a:endParaRPr>
          </a:p>
          <a:p>
            <a:pPr marL="342900" indent="-342900" defTabSz="4572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Done will be asserted when the function is complete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102: Sequential Design</a:t>
            </a:r>
          </a:p>
        </p:txBody>
      </p:sp>
      <p:sp>
        <p:nvSpPr>
          <p:cNvPr id="4" name="Slide Number Placeholder 3"/>
          <p:cNvSpPr>
            <a:spLocks noGrp="1"/>
          </p:cNvSpPr>
          <p:nvPr>
            <p:ph type="sldNum" sz="quarter" idx="10"/>
          </p:nvPr>
        </p:nvSpPr>
        <p:spPr>
          <a:xfrm>
            <a:off x="579120" y="6325606"/>
            <a:ext cx="1863633" cy="365125"/>
          </a:xfrm>
        </p:spPr>
        <p:txBody>
          <a:bodyPr/>
          <a:lstStyle/>
          <a:p>
            <a:pPr>
              <a:defRPr/>
            </a:pPr>
            <a:r>
              <a:rPr lang="en-US" dirty="0"/>
              <a:t>IO Level Protocols 22- </a:t>
            </a:r>
            <a:fld id="{060BD193-E118-4B16-863C-C8C12C675E3E}" type="slidenum">
              <a:rPr lang="en-US" smtClean="0"/>
              <a:pPr>
                <a:defRPr/>
              </a:pPr>
              <a:t>7</a:t>
            </a:fld>
            <a:endParaRPr lang="en-US" dirty="0"/>
          </a:p>
        </p:txBody>
      </p:sp>
      <p:sp>
        <p:nvSpPr>
          <p:cNvPr id="3" name="Content Placeholder 2"/>
          <p:cNvSpPr>
            <a:spLocks noGrp="1"/>
          </p:cNvSpPr>
          <p:nvPr>
            <p:ph idx="4294967295"/>
          </p:nvPr>
        </p:nvSpPr>
        <p:spPr>
          <a:xfrm>
            <a:off x="1689101" y="1327150"/>
            <a:ext cx="10501312" cy="4268788"/>
          </a:xfrm>
        </p:spPr>
        <p:txBody>
          <a:bodyPr>
            <a:normAutofit fontScale="77500" lnSpcReduction="20000"/>
          </a:bodyPr>
          <a:lstStyle/>
          <a:p>
            <a:r>
              <a:rPr lang="en-US" dirty="0"/>
              <a:t>The same adder design is now synthesized with a 3ns clock</a:t>
            </a:r>
          </a:p>
          <a:p>
            <a:pPr lvl="1"/>
            <a:r>
              <a:rPr lang="en-US" dirty="0"/>
              <a:t>The design now takes more than 1 cycle to complete</a:t>
            </a:r>
          </a:p>
          <a:p>
            <a:pPr lvl="1"/>
            <a:r>
              <a:rPr lang="en-US" dirty="0" err="1"/>
              <a:t>Vitis</a:t>
            </a:r>
            <a:r>
              <a:rPr lang="en-US" dirty="0"/>
              <a:t> HLS creates a </a:t>
            </a:r>
            <a:r>
              <a:rPr lang="en-US" b="1" u="sng" dirty="0"/>
              <a:t>sequential</a:t>
            </a:r>
            <a:r>
              <a:rPr lang="en-US" dirty="0"/>
              <a:t> design with the default port types</a:t>
            </a:r>
          </a:p>
          <a:p>
            <a:pPr lvl="1"/>
            <a:endParaRPr lang="en-US" dirty="0"/>
          </a:p>
          <a:p>
            <a:pPr lvl="1"/>
            <a:endParaRPr lang="en-US" dirty="0"/>
          </a:p>
          <a:p>
            <a:pPr>
              <a:buNone/>
            </a:pPr>
            <a:endParaRPr lang="en-US" dirty="0"/>
          </a:p>
          <a:p>
            <a:pPr>
              <a:buNone/>
            </a:pPr>
            <a:endParaRPr lang="en-US" dirty="0"/>
          </a:p>
          <a:p>
            <a:endParaRPr lang="en-US" dirty="0"/>
          </a:p>
          <a:p>
            <a:r>
              <a:rPr lang="en-US" dirty="0"/>
              <a:t>By Default ..</a:t>
            </a:r>
          </a:p>
          <a:p>
            <a:pPr lvl="1"/>
            <a:r>
              <a:rPr lang="en-US" dirty="0"/>
              <a:t>Block level handshake signals are added to the design</a:t>
            </a:r>
          </a:p>
          <a:p>
            <a:pPr lvl="1"/>
            <a:r>
              <a:rPr lang="en-US" dirty="0" err="1"/>
              <a:t>ap_start</a:t>
            </a:r>
            <a:r>
              <a:rPr lang="en-US" dirty="0"/>
              <a:t>: when to start</a:t>
            </a:r>
          </a:p>
          <a:p>
            <a:pPr lvl="1"/>
            <a:r>
              <a:rPr lang="en-US" dirty="0" err="1"/>
              <a:t>ap_done</a:t>
            </a:r>
            <a:r>
              <a:rPr lang="en-US" dirty="0"/>
              <a:t>: when the design has completed the operation</a:t>
            </a:r>
          </a:p>
          <a:p>
            <a:pPr lvl="1"/>
            <a:r>
              <a:rPr lang="en-US" dirty="0" err="1"/>
              <a:t>ap_idle</a:t>
            </a:r>
            <a:r>
              <a:rPr lang="en-US" dirty="0"/>
              <a:t>: when the design is idle</a:t>
            </a:r>
          </a:p>
        </p:txBody>
      </p:sp>
      <p:sp>
        <p:nvSpPr>
          <p:cNvPr id="25" name="TextBox 24">
            <a:extLst>
              <a:ext uri="{FF2B5EF4-FFF2-40B4-BE49-F238E27FC236}">
                <a16:creationId xmlns:a16="http://schemas.microsoft.com/office/drawing/2014/main" id="{43A3E89F-C0A0-4702-A2A2-9C82178B751B}"/>
              </a:ext>
            </a:extLst>
          </p:cNvPr>
          <p:cNvSpPr txBox="1"/>
          <p:nvPr/>
        </p:nvSpPr>
        <p:spPr>
          <a:xfrm>
            <a:off x="1347586" y="2621040"/>
            <a:ext cx="3839500" cy="12003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tabLst>
                <a:tab pos="457200" algn="l"/>
              </a:tabLs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tabLst>
                <a:tab pos="457200" algn="l"/>
              </a:tabLst>
              <a:defRPr/>
            </a:pPr>
            <a:r>
              <a:rPr lang="en-US" sz="900" b="1" kern="0" dirty="0" err="1">
                <a:solidFill>
                  <a:srgbClr val="000000"/>
                </a:solidFill>
                <a:latin typeface="Arial"/>
              </a:rPr>
              <a:t>int</a:t>
            </a:r>
            <a:r>
              <a:rPr lang="en-US" sz="900" b="1" kern="0" dirty="0">
                <a:solidFill>
                  <a:srgbClr val="000000"/>
                </a:solidFill>
                <a:latin typeface="Arial"/>
              </a:rPr>
              <a:t> adders(</a:t>
            </a:r>
            <a:r>
              <a:rPr lang="en-US" sz="900" b="1" kern="0" dirty="0" err="1">
                <a:solidFill>
                  <a:srgbClr val="000000"/>
                </a:solidFill>
                <a:latin typeface="Arial"/>
              </a:rPr>
              <a:t>int</a:t>
            </a:r>
            <a:r>
              <a:rPr lang="en-US" sz="900" b="1" kern="0" dirty="0">
                <a:solidFill>
                  <a:srgbClr val="000000"/>
                </a:solidFill>
                <a:latin typeface="Arial"/>
              </a:rPr>
              <a:t> in1, </a:t>
            </a:r>
            <a:r>
              <a:rPr lang="en-US" sz="900" b="1" kern="0" dirty="0" err="1">
                <a:solidFill>
                  <a:srgbClr val="000000"/>
                </a:solidFill>
                <a:latin typeface="Arial"/>
              </a:rPr>
              <a:t>int</a:t>
            </a:r>
            <a:r>
              <a:rPr lang="en-US" sz="900" b="1" kern="0" dirty="0">
                <a:solidFill>
                  <a:srgbClr val="000000"/>
                </a:solidFill>
                <a:latin typeface="Arial"/>
              </a:rPr>
              <a:t> in2, </a:t>
            </a:r>
            <a:r>
              <a:rPr lang="en-US" sz="900" b="1" kern="0" dirty="0" err="1">
                <a:solidFill>
                  <a:srgbClr val="000000"/>
                </a:solidFill>
                <a:latin typeface="Arial"/>
              </a:rPr>
              <a:t>int</a:t>
            </a:r>
            <a:r>
              <a:rPr lang="en-US" sz="900" b="1" kern="0" dirty="0">
                <a:solidFill>
                  <a:srgbClr val="000000"/>
                </a:solidFill>
                <a:latin typeface="Arial"/>
              </a:rPr>
              <a:t> in3) {</a:t>
            </a:r>
          </a:p>
          <a:p>
            <a:pPr defTabSz="914400" fontAlgn="base">
              <a:spcBef>
                <a:spcPct val="0"/>
              </a:spcBef>
              <a:spcAft>
                <a:spcPct val="0"/>
              </a:spcAft>
              <a:tabLst>
                <a:tab pos="457200" algn="l"/>
              </a:tabLst>
              <a:defRPr/>
            </a:pPr>
            <a:endParaRPr lang="en-US" sz="900" b="1" kern="0" dirty="0">
              <a:solidFill>
                <a:srgbClr val="000000"/>
              </a:solidFill>
              <a:latin typeface="Arial"/>
            </a:endParaRP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sum;</a:t>
            </a:r>
          </a:p>
          <a:p>
            <a:pPr defTabSz="914400" fontAlgn="base">
              <a:spcBef>
                <a:spcPct val="0"/>
              </a:spcBef>
              <a:spcAft>
                <a:spcPct val="0"/>
              </a:spcAft>
              <a:tabLst>
                <a:tab pos="457200" algn="l"/>
              </a:tabLst>
              <a:defRPr/>
            </a:pPr>
            <a:r>
              <a:rPr lang="en-US" sz="900" b="1" kern="0" dirty="0">
                <a:solidFill>
                  <a:srgbClr val="000000"/>
                </a:solidFill>
                <a:latin typeface="Arial"/>
              </a:rPr>
              <a:t>	sum = in1 + in2 + in3;</a:t>
            </a:r>
          </a:p>
          <a:p>
            <a:pPr defTabSz="914400" fontAlgn="base">
              <a:spcBef>
                <a:spcPct val="0"/>
              </a:spcBef>
              <a:spcAft>
                <a:spcPct val="0"/>
              </a:spcAft>
              <a:tabLst>
                <a:tab pos="457200" algn="l"/>
              </a:tabLst>
              <a:defRPr/>
            </a:pPr>
            <a:r>
              <a:rPr lang="en-US" sz="900" b="1" kern="0" dirty="0">
                <a:solidFill>
                  <a:srgbClr val="000000"/>
                </a:solidFill>
                <a:latin typeface="Arial"/>
              </a:rPr>
              <a:t>	return sum;</a:t>
            </a:r>
          </a:p>
          <a:p>
            <a:pPr defTabSz="914400" fontAlgn="base">
              <a:spcBef>
                <a:spcPct val="0"/>
              </a:spcBef>
              <a:spcAft>
                <a:spcPct val="0"/>
              </a:spcAft>
              <a:tabLst>
                <a:tab pos="457200" algn="l"/>
              </a:tabLst>
              <a:defRPr/>
            </a:pPr>
            <a:r>
              <a:rPr lang="en-US" sz="900" b="1" kern="0" dirty="0">
                <a:solidFill>
                  <a:srgbClr val="000000"/>
                </a:solidFill>
                <a:latin typeface="Arial"/>
              </a:rPr>
              <a:t>}</a:t>
            </a:r>
          </a:p>
          <a:p>
            <a:pPr defTabSz="914400" fontAlgn="base">
              <a:spcBef>
                <a:spcPct val="0"/>
              </a:spcBef>
              <a:spcAft>
                <a:spcPct val="0"/>
              </a:spcAft>
              <a:tabLst>
                <a:tab pos="457200" algn="l"/>
              </a:tabLst>
              <a:defRPr/>
            </a:pPr>
            <a:endParaRPr lang="en-US" sz="900" b="1" kern="0" dirty="0">
              <a:solidFill>
                <a:srgbClr val="000000"/>
              </a:solidFill>
              <a:latin typeface="Arial"/>
            </a:endParaRPr>
          </a:p>
        </p:txBody>
      </p:sp>
      <p:sp>
        <p:nvSpPr>
          <p:cNvPr id="26" name="Rectangle 25">
            <a:extLst>
              <a:ext uri="{FF2B5EF4-FFF2-40B4-BE49-F238E27FC236}">
                <a16:creationId xmlns:a16="http://schemas.microsoft.com/office/drawing/2014/main" id="{CC13FE53-B057-4FEF-979E-60C456F3A1F2}"/>
              </a:ext>
            </a:extLst>
          </p:cNvPr>
          <p:cNvSpPr/>
          <p:nvPr/>
        </p:nvSpPr>
        <p:spPr>
          <a:xfrm>
            <a:off x="6518113" y="2669219"/>
            <a:ext cx="3583533" cy="120032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27" name="TextBox 26">
            <a:extLst>
              <a:ext uri="{FF2B5EF4-FFF2-40B4-BE49-F238E27FC236}">
                <a16:creationId xmlns:a16="http://schemas.microsoft.com/office/drawing/2014/main" id="{C5BD1453-479B-4F94-993A-6338A5DDE7E2}"/>
              </a:ext>
            </a:extLst>
          </p:cNvPr>
          <p:cNvSpPr txBox="1"/>
          <p:nvPr/>
        </p:nvSpPr>
        <p:spPr>
          <a:xfrm>
            <a:off x="7932768" y="2669217"/>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rPr>
              <a:t>adders</a:t>
            </a:r>
          </a:p>
        </p:txBody>
      </p:sp>
      <p:sp>
        <p:nvSpPr>
          <p:cNvPr id="28" name="TextBox 27">
            <a:extLst>
              <a:ext uri="{FF2B5EF4-FFF2-40B4-BE49-F238E27FC236}">
                <a16:creationId xmlns:a16="http://schemas.microsoft.com/office/drawing/2014/main" id="{8F0C95A7-14B1-4CFE-ADD6-149335EC4D48}"/>
              </a:ext>
            </a:extLst>
          </p:cNvPr>
          <p:cNvSpPr txBox="1"/>
          <p:nvPr/>
        </p:nvSpPr>
        <p:spPr>
          <a:xfrm>
            <a:off x="10075254" y="2784432"/>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rPr>
              <a:t>ap_return</a:t>
            </a:r>
            <a:endParaRPr lang="en-US" sz="1100" b="1" kern="0" dirty="0">
              <a:solidFill>
                <a:srgbClr val="000000"/>
              </a:solidFill>
            </a:endParaRPr>
          </a:p>
        </p:txBody>
      </p:sp>
      <p:sp>
        <p:nvSpPr>
          <p:cNvPr id="29" name="TextBox 28">
            <a:extLst>
              <a:ext uri="{FF2B5EF4-FFF2-40B4-BE49-F238E27FC236}">
                <a16:creationId xmlns:a16="http://schemas.microsoft.com/office/drawing/2014/main" id="{5F06EBF7-1830-4D5F-ADF6-3BADE7743F9B}"/>
              </a:ext>
            </a:extLst>
          </p:cNvPr>
          <p:cNvSpPr txBox="1"/>
          <p:nvPr/>
        </p:nvSpPr>
        <p:spPr>
          <a:xfrm>
            <a:off x="6184076" y="2746027"/>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in1</a:t>
            </a:r>
          </a:p>
        </p:txBody>
      </p:sp>
      <p:sp>
        <p:nvSpPr>
          <p:cNvPr id="30" name="TextBox 29">
            <a:extLst>
              <a:ext uri="{FF2B5EF4-FFF2-40B4-BE49-F238E27FC236}">
                <a16:creationId xmlns:a16="http://schemas.microsoft.com/office/drawing/2014/main" id="{A1DB56A4-6D8B-4666-A8FF-3A830088A84A}"/>
              </a:ext>
            </a:extLst>
          </p:cNvPr>
          <p:cNvSpPr txBox="1"/>
          <p:nvPr/>
        </p:nvSpPr>
        <p:spPr>
          <a:xfrm>
            <a:off x="6184076" y="2920674"/>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In2</a:t>
            </a:r>
          </a:p>
        </p:txBody>
      </p:sp>
      <p:cxnSp>
        <p:nvCxnSpPr>
          <p:cNvPr id="31" name="Straight Arrow Connector 30">
            <a:extLst>
              <a:ext uri="{FF2B5EF4-FFF2-40B4-BE49-F238E27FC236}">
                <a16:creationId xmlns:a16="http://schemas.microsoft.com/office/drawing/2014/main" id="{00DA6203-5746-4BED-A4C5-617A9433B756}"/>
              </a:ext>
            </a:extLst>
          </p:cNvPr>
          <p:cNvCxnSpPr/>
          <p:nvPr/>
        </p:nvCxnSpPr>
        <p:spPr>
          <a:xfrm>
            <a:off x="6511512" y="286124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2" name="Straight Arrow Connector 31">
            <a:extLst>
              <a:ext uri="{FF2B5EF4-FFF2-40B4-BE49-F238E27FC236}">
                <a16:creationId xmlns:a16="http://schemas.microsoft.com/office/drawing/2014/main" id="{B8FE1118-85E9-40DB-8D20-5D90616772D4}"/>
              </a:ext>
            </a:extLst>
          </p:cNvPr>
          <p:cNvCxnSpPr/>
          <p:nvPr/>
        </p:nvCxnSpPr>
        <p:spPr>
          <a:xfrm>
            <a:off x="6511512" y="305326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D967121A-1305-44BE-8957-E6827EED43DB}"/>
              </a:ext>
            </a:extLst>
          </p:cNvPr>
          <p:cNvCxnSpPr/>
          <p:nvPr/>
        </p:nvCxnSpPr>
        <p:spPr>
          <a:xfrm>
            <a:off x="9692098" y="289964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4" name="TextBox 33">
            <a:extLst>
              <a:ext uri="{FF2B5EF4-FFF2-40B4-BE49-F238E27FC236}">
                <a16:creationId xmlns:a16="http://schemas.microsoft.com/office/drawing/2014/main" id="{CE6F739C-21C5-4542-8CE8-6141F0435092}"/>
              </a:ext>
            </a:extLst>
          </p:cNvPr>
          <p:cNvSpPr txBox="1"/>
          <p:nvPr/>
        </p:nvSpPr>
        <p:spPr>
          <a:xfrm>
            <a:off x="6183451" y="3106591"/>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In3</a:t>
            </a:r>
          </a:p>
        </p:txBody>
      </p:sp>
      <p:cxnSp>
        <p:nvCxnSpPr>
          <p:cNvPr id="35" name="Straight Arrow Connector 34">
            <a:extLst>
              <a:ext uri="{FF2B5EF4-FFF2-40B4-BE49-F238E27FC236}">
                <a16:creationId xmlns:a16="http://schemas.microsoft.com/office/drawing/2014/main" id="{8145C544-467E-467B-A0EB-85AECDE4F783}"/>
              </a:ext>
            </a:extLst>
          </p:cNvPr>
          <p:cNvCxnSpPr/>
          <p:nvPr/>
        </p:nvCxnSpPr>
        <p:spPr>
          <a:xfrm>
            <a:off x="6510887" y="323918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6" name="Right Arrow 15">
            <a:extLst>
              <a:ext uri="{FF2B5EF4-FFF2-40B4-BE49-F238E27FC236}">
                <a16:creationId xmlns:a16="http://schemas.microsoft.com/office/drawing/2014/main" id="{2F859B53-FA0A-4D2D-BFB4-623C350036D6}"/>
              </a:ext>
            </a:extLst>
          </p:cNvPr>
          <p:cNvSpPr/>
          <p:nvPr/>
        </p:nvSpPr>
        <p:spPr>
          <a:xfrm>
            <a:off x="4265606" y="3081898"/>
            <a:ext cx="1740573" cy="38405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400" kern="0" dirty="0">
                <a:solidFill>
                  <a:srgbClr val="FFFFFF"/>
                </a:solidFill>
                <a:latin typeface="Arial"/>
              </a:rPr>
              <a:t>Synthesis</a:t>
            </a:r>
          </a:p>
        </p:txBody>
      </p:sp>
      <p:sp>
        <p:nvSpPr>
          <p:cNvPr id="37" name="TextBox 36">
            <a:extLst>
              <a:ext uri="{FF2B5EF4-FFF2-40B4-BE49-F238E27FC236}">
                <a16:creationId xmlns:a16="http://schemas.microsoft.com/office/drawing/2014/main" id="{B8A38329-88FC-4303-9EE3-F19AB901E4B1}"/>
              </a:ext>
            </a:extLst>
          </p:cNvPr>
          <p:cNvSpPr txBox="1"/>
          <p:nvPr/>
        </p:nvSpPr>
        <p:spPr>
          <a:xfrm>
            <a:off x="10050589" y="3408686"/>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ap_done</a:t>
            </a:r>
          </a:p>
        </p:txBody>
      </p:sp>
      <p:sp>
        <p:nvSpPr>
          <p:cNvPr id="38" name="TextBox 37">
            <a:extLst>
              <a:ext uri="{FF2B5EF4-FFF2-40B4-BE49-F238E27FC236}">
                <a16:creationId xmlns:a16="http://schemas.microsoft.com/office/drawing/2014/main" id="{CFD86FAD-7232-477D-8035-81E493EF9C3E}"/>
              </a:ext>
            </a:extLst>
          </p:cNvPr>
          <p:cNvSpPr txBox="1"/>
          <p:nvPr/>
        </p:nvSpPr>
        <p:spPr>
          <a:xfrm>
            <a:off x="5839066" y="3590937"/>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rPr>
              <a:t>ap_start</a:t>
            </a:r>
          </a:p>
        </p:txBody>
      </p:sp>
      <p:cxnSp>
        <p:nvCxnSpPr>
          <p:cNvPr id="39" name="Straight Arrow Connector 38">
            <a:extLst>
              <a:ext uri="{FF2B5EF4-FFF2-40B4-BE49-F238E27FC236}">
                <a16:creationId xmlns:a16="http://schemas.microsoft.com/office/drawing/2014/main" id="{2D33B0D7-5F74-4496-8BA5-9EC87EB2A29A}"/>
              </a:ext>
            </a:extLst>
          </p:cNvPr>
          <p:cNvCxnSpPr/>
          <p:nvPr/>
        </p:nvCxnSpPr>
        <p:spPr>
          <a:xfrm>
            <a:off x="6498323" y="370615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DCDE4ABB-3E58-4804-9F48-14E464D8A900}"/>
              </a:ext>
            </a:extLst>
          </p:cNvPr>
          <p:cNvCxnSpPr/>
          <p:nvPr/>
        </p:nvCxnSpPr>
        <p:spPr>
          <a:xfrm>
            <a:off x="9678909" y="352390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EA8A6EAA-295F-4DFE-86F0-27F87704A820}"/>
              </a:ext>
            </a:extLst>
          </p:cNvPr>
          <p:cNvSpPr txBox="1"/>
          <p:nvPr/>
        </p:nvSpPr>
        <p:spPr>
          <a:xfrm>
            <a:off x="10060600" y="3607936"/>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rPr>
              <a:t>ap_idle</a:t>
            </a:r>
          </a:p>
        </p:txBody>
      </p:sp>
      <p:cxnSp>
        <p:nvCxnSpPr>
          <p:cNvPr id="42" name="Straight Arrow Connector 41">
            <a:extLst>
              <a:ext uri="{FF2B5EF4-FFF2-40B4-BE49-F238E27FC236}">
                <a16:creationId xmlns:a16="http://schemas.microsoft.com/office/drawing/2014/main" id="{ABB8FDBC-B31D-4C2A-97FD-C06D88EEB704}"/>
              </a:ext>
            </a:extLst>
          </p:cNvPr>
          <p:cNvCxnSpPr/>
          <p:nvPr/>
        </p:nvCxnSpPr>
        <p:spPr>
          <a:xfrm>
            <a:off x="9679535" y="372315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Interface Types</a:t>
            </a:r>
          </a:p>
        </p:txBody>
      </p:sp>
      <p:sp>
        <p:nvSpPr>
          <p:cNvPr id="57" name="Content Placeholder 2"/>
          <p:cNvSpPr>
            <a:spLocks noGrp="1"/>
          </p:cNvSpPr>
          <p:nvPr>
            <p:ph sz="half" idx="1"/>
          </p:nvPr>
        </p:nvSpPr>
        <p:spPr/>
        <p:txBody>
          <a:bodyPr/>
          <a:lstStyle/>
          <a:p>
            <a:r>
              <a:rPr lang="en-US" dirty="0"/>
              <a:t>Multiple interface protocols </a:t>
            </a:r>
          </a:p>
          <a:p>
            <a:pPr lvl="1"/>
            <a:r>
              <a:rPr lang="en-US" dirty="0"/>
              <a:t>Every combination of C </a:t>
            </a:r>
            <a:br>
              <a:rPr lang="en-US" dirty="0"/>
            </a:br>
            <a:r>
              <a:rPr lang="en-US" dirty="0"/>
              <a:t>argument and port protocol </a:t>
            </a:r>
            <a:br>
              <a:rPr lang="en-US" dirty="0"/>
            </a:br>
            <a:r>
              <a:rPr lang="en-US" u="sng" dirty="0"/>
              <a:t>is not </a:t>
            </a:r>
            <a:r>
              <a:rPr lang="en-US" dirty="0"/>
              <a:t>supported</a:t>
            </a:r>
          </a:p>
          <a:p>
            <a:pPr lvl="1"/>
            <a:r>
              <a:rPr lang="en-US" dirty="0"/>
              <a:t>It may require a code </a:t>
            </a:r>
            <a:br>
              <a:rPr lang="en-US" dirty="0"/>
            </a:br>
            <a:r>
              <a:rPr lang="en-US" dirty="0"/>
              <a:t>modification to implement a </a:t>
            </a:r>
            <a:br>
              <a:rPr lang="en-US" dirty="0"/>
            </a:br>
            <a:r>
              <a:rPr lang="en-US" dirty="0"/>
              <a:t>specific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70</a:t>
            </a:fld>
            <a:endParaRPr lang="en-US" dirty="0">
              <a:solidFill>
                <a:srgbClr val="0C0C0C">
                  <a:tint val="75000"/>
                </a:srgbClr>
              </a:solidFill>
              <a:latin typeface="Arial"/>
            </a:endParaRPr>
          </a:p>
        </p:txBody>
      </p:sp>
      <p:sp>
        <p:nvSpPr>
          <p:cNvPr id="38" name="Snip Same Side Corner Rectangle 37"/>
          <p:cNvSpPr/>
          <p:nvPr/>
        </p:nvSpPr>
        <p:spPr>
          <a:xfrm rot="16200000">
            <a:off x="5158668" y="2902836"/>
            <a:ext cx="542683" cy="2206616"/>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1" name="TextBox 40"/>
          <p:cNvSpPr txBox="1"/>
          <p:nvPr/>
        </p:nvSpPr>
        <p:spPr>
          <a:xfrm>
            <a:off x="4019502" y="3888782"/>
            <a:ext cx="2150120" cy="276999"/>
          </a:xfrm>
          <a:prstGeom prst="rect">
            <a:avLst/>
          </a:prstGeom>
          <a:noFill/>
        </p:spPr>
        <p:txBody>
          <a:bodyPr wrap="square" rtlCol="0">
            <a:spAutoFit/>
          </a:bodyPr>
          <a:lstStyle/>
          <a:p>
            <a:pPr defTabSz="914400"/>
            <a:r>
              <a:rPr lang="en-US" sz="1200" b="1" dirty="0">
                <a:solidFill>
                  <a:srgbClr val="000000"/>
                </a:solidFill>
                <a:latin typeface="Arial"/>
              </a:rPr>
              <a:t>No IO Protocol</a:t>
            </a:r>
          </a:p>
        </p:txBody>
      </p:sp>
      <p:sp>
        <p:nvSpPr>
          <p:cNvPr id="43" name="Snip Same Side Corner Rectangle 42"/>
          <p:cNvSpPr/>
          <p:nvPr/>
        </p:nvSpPr>
        <p:spPr>
          <a:xfrm rot="16200000">
            <a:off x="4932048" y="3672140"/>
            <a:ext cx="989939" cy="2200635"/>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45" name="TextBox 44"/>
          <p:cNvSpPr txBox="1"/>
          <p:nvPr/>
        </p:nvSpPr>
        <p:spPr>
          <a:xfrm>
            <a:off x="3994040" y="4612497"/>
            <a:ext cx="3020407" cy="276999"/>
          </a:xfrm>
          <a:prstGeom prst="rect">
            <a:avLst/>
          </a:prstGeom>
          <a:noFill/>
        </p:spPr>
        <p:txBody>
          <a:bodyPr wrap="square" rtlCol="0">
            <a:spAutoFit/>
          </a:bodyPr>
          <a:lstStyle/>
          <a:p>
            <a:pPr defTabSz="914400"/>
            <a:r>
              <a:rPr lang="en-US" sz="1200" b="1" dirty="0">
                <a:solidFill>
                  <a:srgbClr val="000000"/>
                </a:solidFill>
                <a:latin typeface="Arial"/>
              </a:rPr>
              <a:t>Wire handshake protocols</a:t>
            </a:r>
          </a:p>
        </p:txBody>
      </p:sp>
      <p:sp>
        <p:nvSpPr>
          <p:cNvPr id="46" name="Snip Same Side Corner Rectangle 45"/>
          <p:cNvSpPr/>
          <p:nvPr/>
        </p:nvSpPr>
        <p:spPr>
          <a:xfrm rot="16200000">
            <a:off x="5054429" y="4558027"/>
            <a:ext cx="800034" cy="225549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0" name="TextBox 49"/>
          <p:cNvSpPr txBox="1"/>
          <p:nvPr/>
        </p:nvSpPr>
        <p:spPr>
          <a:xfrm>
            <a:off x="4022654" y="5539143"/>
            <a:ext cx="2866825" cy="461665"/>
          </a:xfrm>
          <a:prstGeom prst="rect">
            <a:avLst/>
          </a:prstGeom>
          <a:noFill/>
        </p:spPr>
        <p:txBody>
          <a:bodyPr wrap="square" rtlCol="0">
            <a:spAutoFit/>
          </a:bodyPr>
          <a:lstStyle/>
          <a:p>
            <a:pPr defTabSz="914400"/>
            <a:r>
              <a:rPr lang="en-US" sz="1200" b="1" dirty="0">
                <a:solidFill>
                  <a:srgbClr val="000000"/>
                </a:solidFill>
                <a:latin typeface="Arial"/>
              </a:rPr>
              <a:t>Memory protocols : RAM</a:t>
            </a:r>
          </a:p>
          <a:p>
            <a:pPr defTabSz="914400"/>
            <a:r>
              <a:rPr lang="en-US" sz="1200" b="1" dirty="0">
                <a:solidFill>
                  <a:srgbClr val="000000"/>
                </a:solidFill>
                <a:latin typeface="Arial"/>
              </a:rPr>
              <a:t>	          : FIFO</a:t>
            </a:r>
          </a:p>
        </p:txBody>
      </p:sp>
      <p:sp>
        <p:nvSpPr>
          <p:cNvPr id="52" name="Snip Same Side Corner Rectangle 51"/>
          <p:cNvSpPr/>
          <p:nvPr/>
        </p:nvSpPr>
        <p:spPr>
          <a:xfrm rot="16200000">
            <a:off x="5284294" y="5156499"/>
            <a:ext cx="286424" cy="2201614"/>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a:endParaRPr lang="en-US" dirty="0">
              <a:solidFill>
                <a:srgbClr val="000000"/>
              </a:solidFill>
              <a:latin typeface="Arial"/>
            </a:endParaRPr>
          </a:p>
        </p:txBody>
      </p:sp>
      <p:sp>
        <p:nvSpPr>
          <p:cNvPr id="54" name="TextBox 53"/>
          <p:cNvSpPr txBox="1"/>
          <p:nvPr/>
        </p:nvSpPr>
        <p:spPr>
          <a:xfrm>
            <a:off x="4304449" y="6104078"/>
            <a:ext cx="1515866" cy="276999"/>
          </a:xfrm>
          <a:prstGeom prst="rect">
            <a:avLst/>
          </a:prstGeom>
          <a:noFill/>
        </p:spPr>
        <p:txBody>
          <a:bodyPr wrap="square" rtlCol="0">
            <a:spAutoFit/>
          </a:bodyPr>
          <a:lstStyle/>
          <a:p>
            <a:pPr defTabSz="914400"/>
            <a:r>
              <a:rPr lang="en-US" sz="1200" b="1" dirty="0">
                <a:solidFill>
                  <a:srgbClr val="000000"/>
                </a:solidFill>
                <a:latin typeface="Arial"/>
              </a:rPr>
              <a:t>Bus protocols</a:t>
            </a:r>
          </a:p>
        </p:txBody>
      </p:sp>
      <p:sp>
        <p:nvSpPr>
          <p:cNvPr id="55" name="Snip Same Side Corner Rectangle 54"/>
          <p:cNvSpPr/>
          <p:nvPr/>
        </p:nvSpPr>
        <p:spPr>
          <a:xfrm rot="16200000">
            <a:off x="5059161" y="1460126"/>
            <a:ext cx="735716" cy="2200635"/>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56" name="TextBox 55"/>
          <p:cNvSpPr txBox="1"/>
          <p:nvPr/>
        </p:nvSpPr>
        <p:spPr>
          <a:xfrm>
            <a:off x="3956306" y="2391189"/>
            <a:ext cx="2710867" cy="276999"/>
          </a:xfrm>
          <a:prstGeom prst="rect">
            <a:avLst/>
          </a:prstGeom>
          <a:noFill/>
        </p:spPr>
        <p:txBody>
          <a:bodyPr wrap="square" rtlCol="0">
            <a:spAutoFit/>
          </a:bodyPr>
          <a:lstStyle/>
          <a:p>
            <a:pPr defTabSz="914400"/>
            <a:r>
              <a:rPr lang="en-US" sz="1200" b="1" dirty="0">
                <a:solidFill>
                  <a:srgbClr val="000000"/>
                </a:solidFill>
                <a:latin typeface="Arial"/>
              </a:rPr>
              <a:t>Block Level Protocol</a:t>
            </a:r>
          </a:p>
        </p:txBody>
      </p:sp>
      <p:sp>
        <p:nvSpPr>
          <p:cNvPr id="20" name="TextBox 19"/>
          <p:cNvSpPr txBox="1"/>
          <p:nvPr/>
        </p:nvSpPr>
        <p:spPr>
          <a:xfrm>
            <a:off x="976209" y="5825553"/>
            <a:ext cx="3020407" cy="577081"/>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defTabSz="914400"/>
            <a:r>
              <a:rPr lang="en-US" sz="1050" dirty="0">
                <a:solidFill>
                  <a:srgbClr val="000000"/>
                </a:solidFill>
                <a:latin typeface="Arial"/>
              </a:rPr>
              <a:t>Block level protocols can be applied to the return port - but the port can be omitted and just the function name specified</a:t>
            </a:r>
          </a:p>
        </p:txBody>
      </p:sp>
      <p:sp>
        <p:nvSpPr>
          <p:cNvPr id="22" name="Slide Number Placeholder 4"/>
          <p:cNvSpPr txBox="1">
            <a:spLocks/>
          </p:cNvSpPr>
          <p:nvPr/>
        </p:nvSpPr>
        <p:spPr>
          <a:xfrm>
            <a:off x="577965" y="6204567"/>
            <a:ext cx="1117309" cy="244475"/>
          </a:xfrm>
          <a:prstGeom prst="rect">
            <a:avLst/>
          </a:prstGeom>
        </p:spPr>
        <p:txBody>
          <a:bodyPr/>
          <a:lstStyle/>
          <a:p>
            <a:pPr defTabSz="457200">
              <a:defRPr/>
            </a:pPr>
            <a:r>
              <a:rPr lang="en-US" sz="1000">
                <a:solidFill>
                  <a:srgbClr val="FFFFFF"/>
                </a:solidFill>
                <a:latin typeface="Arial"/>
                <a:ea typeface="ＭＳ Ｐゴシック" pitchFamily="34" charset="-128"/>
                <a:cs typeface="Arial" charset="0"/>
              </a:rPr>
              <a:t>22- </a:t>
            </a:r>
            <a:fld id="{0E88F696-905B-490D-9D4B-033243675593}" type="slidenum">
              <a:rPr lang="en-US" sz="1000">
                <a:solidFill>
                  <a:srgbClr val="FFFFFF"/>
                </a:solidFill>
                <a:latin typeface="Arial"/>
                <a:ea typeface="ＭＳ Ｐゴシック" pitchFamily="34" charset="-128"/>
                <a:cs typeface="Arial" charset="0"/>
              </a:rPr>
              <a:pPr defTabSz="457200">
                <a:defRPr/>
              </a:pPr>
              <a:t>70</a:t>
            </a:fld>
            <a:endParaRPr lang="en-US" sz="1000" dirty="0">
              <a:solidFill>
                <a:srgbClr val="FFFFFF"/>
              </a:solidFill>
              <a:latin typeface="Arial"/>
              <a:ea typeface="ＭＳ Ｐゴシック" pitchFamily="34" charset="-128"/>
              <a:cs typeface="Arial" charset="0"/>
            </a:endParaRPr>
          </a:p>
        </p:txBody>
      </p:sp>
      <p:pic>
        <p:nvPicPr>
          <p:cNvPr id="21" name="Picture 20"/>
          <p:cNvPicPr>
            <a:picLocks noChangeAspect="1"/>
          </p:cNvPicPr>
          <p:nvPr/>
        </p:nvPicPr>
        <p:blipFill>
          <a:blip r:embed="rId3"/>
          <a:stretch>
            <a:fillRect/>
          </a:stretch>
        </p:blipFill>
        <p:spPr>
          <a:xfrm>
            <a:off x="6528314" y="1455938"/>
            <a:ext cx="5252405" cy="4934282"/>
          </a:xfrm>
          <a:prstGeom prst="rect">
            <a:avLst/>
          </a:prstGeom>
        </p:spPr>
      </p:pic>
      <p:sp>
        <p:nvSpPr>
          <p:cNvPr id="24" name="Snip Same Side Corner Rectangle 23"/>
          <p:cNvSpPr/>
          <p:nvPr/>
        </p:nvSpPr>
        <p:spPr>
          <a:xfrm rot="16200000">
            <a:off x="5031886" y="2223116"/>
            <a:ext cx="806501" cy="2216872"/>
          </a:xfrm>
          <a:prstGeom prst="snip2Same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4400"/>
            <a:endParaRPr lang="en-US" dirty="0">
              <a:solidFill>
                <a:srgbClr val="000000"/>
              </a:solidFill>
              <a:latin typeface="Arial"/>
            </a:endParaRPr>
          </a:p>
        </p:txBody>
      </p:sp>
      <p:sp>
        <p:nvSpPr>
          <p:cNvPr id="26" name="TextBox 25"/>
          <p:cNvSpPr txBox="1"/>
          <p:nvPr/>
        </p:nvSpPr>
        <p:spPr>
          <a:xfrm>
            <a:off x="4089048" y="3167900"/>
            <a:ext cx="2041087" cy="276999"/>
          </a:xfrm>
          <a:prstGeom prst="rect">
            <a:avLst/>
          </a:prstGeom>
          <a:noFill/>
        </p:spPr>
        <p:txBody>
          <a:bodyPr wrap="square" rtlCol="0">
            <a:spAutoFit/>
          </a:bodyPr>
          <a:lstStyle/>
          <a:p>
            <a:pPr defTabSz="914400"/>
            <a:r>
              <a:rPr lang="en-US" sz="1200" b="1" dirty="0">
                <a:solidFill>
                  <a:srgbClr val="000000"/>
                </a:solidFill>
                <a:latin typeface="Arial"/>
              </a:rPr>
              <a:t>AXI4 Interfaces</a:t>
            </a:r>
          </a:p>
        </p:txBody>
      </p:sp>
      <p:pic>
        <p:nvPicPr>
          <p:cNvPr id="8" name="Picture 7"/>
          <p:cNvPicPr>
            <a:picLocks noChangeAspect="1"/>
          </p:cNvPicPr>
          <p:nvPr/>
        </p:nvPicPr>
        <p:blipFill>
          <a:blip r:embed="rId4"/>
          <a:stretch>
            <a:fillRect/>
          </a:stretch>
        </p:blipFill>
        <p:spPr>
          <a:xfrm>
            <a:off x="964202" y="5451849"/>
            <a:ext cx="3362008" cy="351483"/>
          </a:xfrm>
          <a:prstGeom prst="rect">
            <a:avLst/>
          </a:prstGeom>
        </p:spPr>
      </p:pic>
      <p:sp>
        <p:nvSpPr>
          <p:cNvPr id="27" name="Snip Same Side Corner Rectangle 26"/>
          <p:cNvSpPr/>
          <p:nvPr/>
        </p:nvSpPr>
        <p:spPr>
          <a:xfrm rot="16200000">
            <a:off x="5288325" y="5155950"/>
            <a:ext cx="315066" cy="2202711"/>
          </a:xfrm>
          <a:prstGeom prst="snip2Same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srgbClr val="0C0C0C"/>
              </a:solidFill>
              <a:latin typeface="Arial"/>
            </a:endParaRPr>
          </a:p>
        </p:txBody>
      </p:sp>
    </p:spTree>
    <p:extLst>
      <p:ext uri="{BB962C8B-B14F-4D97-AF65-F5344CB8AC3E}">
        <p14:creationId xmlns:p14="http://schemas.microsoft.com/office/powerpoint/2010/main" val="3251867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Bus IO Protocol</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71</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normAutofit/>
          </a:bodyPr>
          <a:lstStyle/>
          <a:p>
            <a:r>
              <a:rPr lang="en-US" dirty="0" err="1"/>
              <a:t>Vivado</a:t>
            </a:r>
            <a:r>
              <a:rPr lang="en-US" dirty="0"/>
              <a:t> HLS supports a Bus IO protocol</a:t>
            </a:r>
          </a:p>
          <a:p>
            <a:pPr lvl="1"/>
            <a:r>
              <a:rPr lang="en-US" dirty="0"/>
              <a:t>It is that of a generic bus</a:t>
            </a:r>
          </a:p>
          <a:p>
            <a:pPr lvl="2"/>
            <a:r>
              <a:rPr lang="en-US" dirty="0"/>
              <a:t>Not an industry standard</a:t>
            </a:r>
          </a:p>
          <a:p>
            <a:pPr lvl="1"/>
            <a:r>
              <a:rPr lang="en-US" dirty="0"/>
              <a:t>Can be used to communicate with a bus bridge </a:t>
            </a:r>
          </a:p>
          <a:p>
            <a:pPr lvl="1"/>
            <a:r>
              <a:rPr lang="en-US" dirty="0"/>
              <a:t>The </a:t>
            </a:r>
            <a:r>
              <a:rPr lang="en-US" dirty="0" err="1"/>
              <a:t>Vivado</a:t>
            </a:r>
            <a:r>
              <a:rPr lang="en-US" dirty="0"/>
              <a:t> HLS bus protocol is principally used to connect to adapters</a:t>
            </a:r>
          </a:p>
          <a:p>
            <a:r>
              <a:rPr lang="en-US" dirty="0"/>
              <a:t>The Bus IO protocol supports </a:t>
            </a:r>
            <a:r>
              <a:rPr lang="en-US" dirty="0" err="1"/>
              <a:t>memcpy</a:t>
            </a:r>
            <a:r>
              <a:rPr lang="en-US" dirty="0"/>
              <a:t> </a:t>
            </a:r>
          </a:p>
          <a:p>
            <a:pPr lvl="1"/>
            <a:r>
              <a:rPr lang="en-US" dirty="0"/>
              <a:t>The bus IO protocol supports the C function </a:t>
            </a:r>
            <a:r>
              <a:rPr lang="en-US" dirty="0" err="1"/>
              <a:t>memcpy</a:t>
            </a:r>
            <a:endParaRPr lang="en-US" dirty="0"/>
          </a:p>
          <a:p>
            <a:pPr lvl="1"/>
            <a:r>
              <a:rPr lang="en-US" dirty="0"/>
              <a:t>This provides a high performance interface for bursting data in a DMA like fashion</a:t>
            </a:r>
          </a:p>
          <a:p>
            <a:r>
              <a:rPr lang="en-US" dirty="0"/>
              <a:t>The Bus IO protocol supports complex pointer arithmetic at the IO</a:t>
            </a:r>
          </a:p>
          <a:p>
            <a:pPr lvl="1"/>
            <a:r>
              <a:rPr lang="en-US" dirty="0"/>
              <a:t>Pointers at the IO can be synthesized to ap_fifo or ap_bus</a:t>
            </a:r>
          </a:p>
          <a:p>
            <a:pPr lvl="2"/>
            <a:r>
              <a:rPr lang="en-US" dirty="0"/>
              <a:t>If using ap_fifo, the accesses must be sequential</a:t>
            </a:r>
          </a:p>
          <a:p>
            <a:pPr lvl="2"/>
            <a:r>
              <a:rPr lang="en-US" dirty="0"/>
              <a:t>If pointer arithmetic is used, the port must use ap_bus</a:t>
            </a:r>
          </a:p>
        </p:txBody>
      </p:sp>
      <p:sp>
        <p:nvSpPr>
          <p:cNvPr id="6"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71</a:t>
            </a:fld>
            <a:endParaRPr lang="en-US" sz="1000" dirty="0">
              <a:solidFill>
                <a:srgbClr val="FFFFFF"/>
              </a:solidFill>
              <a:latin typeface="Arial" charset="0"/>
              <a:ea typeface="ＭＳ Ｐゴシック" pitchFamily="34" charset="-128"/>
              <a:cs typeface="Arial"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Standard and Burst Mode</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72</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Standard Mode</a:t>
            </a:r>
          </a:p>
          <a:p>
            <a:pPr lvl="1"/>
            <a:r>
              <a:rPr lang="en-US" dirty="0"/>
              <a:t>Each access to the bus results in a request then a read or write operation</a:t>
            </a:r>
          </a:p>
          <a:p>
            <a:pPr lvl="1"/>
            <a:r>
              <a:rPr lang="en-US" dirty="0"/>
              <a:t>Multiple read or writes can be performed in a single transaction</a:t>
            </a:r>
          </a:p>
          <a:p>
            <a:endParaRPr lang="en-US" dirty="0"/>
          </a:p>
          <a:p>
            <a:endParaRPr lang="en-US" dirty="0"/>
          </a:p>
          <a:p>
            <a:endParaRPr lang="en-US" dirty="0"/>
          </a:p>
          <a:p>
            <a:r>
              <a:rPr lang="en-US" dirty="0"/>
              <a:t>Burst Mode</a:t>
            </a:r>
          </a:p>
          <a:p>
            <a:pPr lvl="1"/>
            <a:r>
              <a:rPr lang="en-US" dirty="0"/>
              <a:t>Use the </a:t>
            </a:r>
            <a:r>
              <a:rPr lang="en-US" dirty="0" err="1"/>
              <a:t>memcpy</a:t>
            </a:r>
            <a:r>
              <a:rPr lang="en-US" dirty="0"/>
              <a:t> command</a:t>
            </a:r>
          </a:p>
          <a:p>
            <a:pPr lvl="1"/>
            <a:r>
              <a:rPr lang="en-US" dirty="0"/>
              <a:t>Copies data between array &amp; a pointer argument</a:t>
            </a:r>
          </a:p>
          <a:p>
            <a:pPr lvl="1"/>
            <a:r>
              <a:rPr lang="en-US" dirty="0"/>
              <a:t>The pointer argument can be a bus interface</a:t>
            </a:r>
          </a:p>
          <a:p>
            <a:pPr lvl="2"/>
            <a:r>
              <a:rPr lang="en-US" dirty="0"/>
              <a:t>This example uses a size of 4</a:t>
            </a:r>
          </a:p>
          <a:p>
            <a:pPr lvl="2"/>
            <a:r>
              <a:rPr lang="en-US" dirty="0"/>
              <a:t>This is more efficient for higher values</a:t>
            </a:r>
          </a:p>
          <a:p>
            <a:pPr lvl="1"/>
            <a:endParaRPr lang="en-US" dirty="0"/>
          </a:p>
        </p:txBody>
      </p:sp>
      <p:sp>
        <p:nvSpPr>
          <p:cNvPr id="14"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72</a:t>
            </a:fld>
            <a:endParaRPr lang="en-US" sz="1000" dirty="0">
              <a:solidFill>
                <a:srgbClr val="FFFFFF"/>
              </a:solidFill>
              <a:latin typeface="Arial" charset="0"/>
              <a:ea typeface="ＭＳ Ｐゴシック" pitchFamily="34" charset="-128"/>
              <a:cs typeface="Arial" charset="0"/>
            </a:endParaRPr>
          </a:p>
        </p:txBody>
      </p:sp>
      <p:sp>
        <p:nvSpPr>
          <p:cNvPr id="13" name="TextBox 12">
            <a:extLst>
              <a:ext uri="{FF2B5EF4-FFF2-40B4-BE49-F238E27FC236}">
                <a16:creationId xmlns:a16="http://schemas.microsoft.com/office/drawing/2014/main" id="{4C16BD5A-6C03-49D7-8A07-9051757C9E20}"/>
              </a:ext>
            </a:extLst>
          </p:cNvPr>
          <p:cNvSpPr txBox="1"/>
          <p:nvPr/>
        </p:nvSpPr>
        <p:spPr>
          <a:xfrm>
            <a:off x="8316703" y="4178532"/>
            <a:ext cx="2610860" cy="203132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bus.h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buf1[4], buf2[4];</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memcpy</a:t>
            </a:r>
            <a:r>
              <a:rPr lang="en-US" sz="900" b="1" kern="0" dirty="0">
                <a:solidFill>
                  <a:srgbClr val="000000"/>
                </a:solidFill>
                <a:latin typeface="Arial"/>
              </a:rPr>
              <a:t>(buf1,d,4*</a:t>
            </a:r>
            <a:r>
              <a:rPr lang="en-US" sz="900" b="1" kern="0" dirty="0" err="1">
                <a:solidFill>
                  <a:srgbClr val="000000"/>
                </a:solidFill>
                <a:latin typeface="Arial"/>
              </a:rPr>
              <a:t>sizeof</a:t>
            </a:r>
            <a:r>
              <a:rPr lang="en-US" sz="900" b="1" kern="0" dirty="0">
                <a:solidFill>
                  <a:srgbClr val="000000"/>
                </a:solidFill>
                <a:latin typeface="Arial"/>
              </a:rPr>
              <a:t>(</a:t>
            </a:r>
            <a:r>
              <a:rPr lang="en-US" sz="900" b="1" kern="0" dirty="0" err="1">
                <a:solidFill>
                  <a:srgbClr val="000000"/>
                </a:solidFill>
                <a:latin typeface="Arial"/>
              </a:rPr>
              <a:t>int</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for (</a:t>
            </a:r>
            <a:r>
              <a:rPr lang="en-US" sz="900" b="1" kern="0" dirty="0" err="1">
                <a:solidFill>
                  <a:srgbClr val="000000"/>
                </a:solidFill>
                <a:latin typeface="Arial"/>
              </a:rPr>
              <a:t>i</a:t>
            </a:r>
            <a:r>
              <a:rPr lang="en-US" sz="900" b="1" kern="0" dirty="0">
                <a:solidFill>
                  <a:srgbClr val="000000"/>
                </a:solidFill>
                <a:latin typeface="Arial"/>
              </a:rPr>
              <a:t>=0;i&lt;4;i++) {</a:t>
            </a:r>
          </a:p>
          <a:p>
            <a:pPr defTabSz="914400" fontAlgn="base">
              <a:spcBef>
                <a:spcPct val="0"/>
              </a:spcBef>
              <a:spcAft>
                <a:spcPct val="0"/>
              </a:spcAft>
              <a:defRPr/>
            </a:pPr>
            <a:r>
              <a:rPr lang="en-US" sz="900" b="1" kern="0" dirty="0">
                <a:solidFill>
                  <a:srgbClr val="000000"/>
                </a:solidFill>
                <a:latin typeface="Arial"/>
              </a:rPr>
              <a:t>    buf2[</a:t>
            </a:r>
            <a:r>
              <a:rPr lang="en-US" sz="900" b="1" kern="0" dirty="0" err="1">
                <a:solidFill>
                  <a:srgbClr val="000000"/>
                </a:solidFill>
                <a:latin typeface="Arial"/>
              </a:rPr>
              <a:t>i</a:t>
            </a:r>
            <a:r>
              <a:rPr lang="en-US" sz="900" b="1" kern="0" dirty="0">
                <a:solidFill>
                  <a:srgbClr val="000000"/>
                </a:solidFill>
                <a:latin typeface="Arial"/>
              </a:rPr>
              <a:t>] = buf1[3-i];</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memcpy</a:t>
            </a:r>
            <a:r>
              <a:rPr lang="en-US" sz="900" b="1" kern="0" dirty="0">
                <a:solidFill>
                  <a:srgbClr val="000000"/>
                </a:solidFill>
                <a:latin typeface="Arial"/>
              </a:rPr>
              <a:t>(d,buf2,4*</a:t>
            </a:r>
            <a:r>
              <a:rPr lang="en-US" sz="900" b="1" kern="0" dirty="0" err="1">
                <a:solidFill>
                  <a:srgbClr val="000000"/>
                </a:solidFill>
                <a:latin typeface="Arial"/>
              </a:rPr>
              <a:t>sizeof</a:t>
            </a:r>
            <a:r>
              <a:rPr lang="en-US" sz="900" b="1" kern="0" dirty="0">
                <a:solidFill>
                  <a:srgbClr val="000000"/>
                </a:solidFill>
                <a:latin typeface="Arial"/>
              </a:rPr>
              <a:t>(</a:t>
            </a:r>
            <a:r>
              <a:rPr lang="en-US" sz="900" b="1" kern="0" dirty="0" err="1">
                <a:solidFill>
                  <a:srgbClr val="000000"/>
                </a:solidFill>
                <a:latin typeface="Arial"/>
              </a:rPr>
              <a:t>int</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p>
        </p:txBody>
      </p:sp>
      <p:sp>
        <p:nvSpPr>
          <p:cNvPr id="15" name="TextBox 14">
            <a:extLst>
              <a:ext uri="{FF2B5EF4-FFF2-40B4-BE49-F238E27FC236}">
                <a16:creationId xmlns:a16="http://schemas.microsoft.com/office/drawing/2014/main" id="{D8833455-AF04-46F0-8740-35F21D371194}"/>
              </a:ext>
            </a:extLst>
          </p:cNvPr>
          <p:cNvSpPr txBox="1"/>
          <p:nvPr/>
        </p:nvSpPr>
        <p:spPr>
          <a:xfrm>
            <a:off x="7497611" y="2498290"/>
            <a:ext cx="1894153" cy="161582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bus.h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static </a:t>
            </a:r>
            <a:r>
              <a:rPr lang="en-US" sz="900" b="1" kern="0" dirty="0" err="1">
                <a:solidFill>
                  <a:srgbClr val="000000"/>
                </a:solidFill>
                <a:latin typeface="Arial"/>
              </a:rPr>
              <a:t>int</a:t>
            </a:r>
            <a:r>
              <a:rPr lang="en-US" sz="900" b="1" kern="0" dirty="0">
                <a:solidFill>
                  <a:srgbClr val="000000"/>
                </a:solidFill>
                <a:latin typeface="Arial"/>
              </a:rPr>
              <a:t> acc = 0;</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for (</a:t>
            </a:r>
            <a:r>
              <a:rPr lang="en-US" sz="900" b="1" kern="0" dirty="0" err="1">
                <a:solidFill>
                  <a:srgbClr val="000000"/>
                </a:solidFill>
                <a:latin typeface="Arial"/>
              </a:rPr>
              <a:t>i</a:t>
            </a:r>
            <a:r>
              <a:rPr lang="en-US" sz="900" b="1" kern="0" dirty="0">
                <a:solidFill>
                  <a:srgbClr val="000000"/>
                </a:solidFill>
                <a:latin typeface="Arial"/>
              </a:rPr>
              <a:t>=0;i&lt;4;i++) {</a:t>
            </a:r>
          </a:p>
          <a:p>
            <a:pPr defTabSz="914400" fontAlgn="base">
              <a:spcBef>
                <a:spcPct val="0"/>
              </a:spcBef>
              <a:spcAft>
                <a:spcPct val="0"/>
              </a:spcAft>
              <a:defRPr/>
            </a:pPr>
            <a:r>
              <a:rPr lang="en-US" sz="900" b="1" kern="0" dirty="0">
                <a:solidFill>
                  <a:srgbClr val="000000"/>
                </a:solidFill>
                <a:latin typeface="Arial"/>
              </a:rPr>
              <a:t>    acc += d[</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d[</a:t>
            </a:r>
            <a:r>
              <a:rPr lang="en-US" sz="900" b="1" kern="0" dirty="0" err="1">
                <a:solidFill>
                  <a:srgbClr val="000000"/>
                </a:solidFill>
                <a:latin typeface="Arial"/>
              </a:rPr>
              <a:t>i</a:t>
            </a:r>
            <a:r>
              <a:rPr lang="en-US" sz="900" b="1" kern="0" dirty="0">
                <a:solidFill>
                  <a:srgbClr val="000000"/>
                </a:solidFill>
                <a:latin typeface="Arial"/>
              </a:rPr>
              <a:t>] = acc;</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p:txBody>
      </p:sp>
      <p:sp>
        <p:nvSpPr>
          <p:cNvPr id="16" name="TextBox 15">
            <a:extLst>
              <a:ext uri="{FF2B5EF4-FFF2-40B4-BE49-F238E27FC236}">
                <a16:creationId xmlns:a16="http://schemas.microsoft.com/office/drawing/2014/main" id="{063F7E34-F562-42B3-954A-4860C57B7F8B}"/>
              </a:ext>
            </a:extLst>
          </p:cNvPr>
          <p:cNvSpPr txBox="1"/>
          <p:nvPr/>
        </p:nvSpPr>
        <p:spPr>
          <a:xfrm>
            <a:off x="9596537" y="2498290"/>
            <a:ext cx="1894153" cy="161582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bus.h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static </a:t>
            </a:r>
            <a:r>
              <a:rPr lang="en-US" sz="900" b="1" kern="0" dirty="0" err="1">
                <a:solidFill>
                  <a:srgbClr val="000000"/>
                </a:solidFill>
                <a:latin typeface="Arial"/>
              </a:rPr>
              <a:t>int</a:t>
            </a:r>
            <a:r>
              <a:rPr lang="en-US" sz="900" b="1" kern="0" dirty="0">
                <a:solidFill>
                  <a:srgbClr val="000000"/>
                </a:solidFill>
                <a:latin typeface="Arial"/>
              </a:rPr>
              <a:t> acc = 0;</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for (</a:t>
            </a:r>
            <a:r>
              <a:rPr lang="en-US" sz="900" b="1" kern="0" dirty="0" err="1">
                <a:solidFill>
                  <a:srgbClr val="000000"/>
                </a:solidFill>
                <a:latin typeface="Arial"/>
              </a:rPr>
              <a:t>i</a:t>
            </a:r>
            <a:r>
              <a:rPr lang="en-US" sz="900" b="1" kern="0" dirty="0">
                <a:solidFill>
                  <a:srgbClr val="000000"/>
                </a:solidFill>
                <a:latin typeface="Arial"/>
              </a:rPr>
              <a:t>=0;i&lt;4;i++) {</a:t>
            </a:r>
          </a:p>
          <a:p>
            <a:pPr defTabSz="914400" fontAlgn="base">
              <a:spcBef>
                <a:spcPct val="0"/>
              </a:spcBef>
              <a:spcAft>
                <a:spcPct val="0"/>
              </a:spcAft>
              <a:defRPr/>
            </a:pPr>
            <a:r>
              <a:rPr lang="en-US" sz="900" b="1" kern="0" dirty="0">
                <a:solidFill>
                  <a:srgbClr val="000000"/>
                </a:solidFill>
                <a:latin typeface="Arial"/>
              </a:rPr>
              <a:t>    acc += *(</a:t>
            </a:r>
            <a:r>
              <a:rPr lang="en-US" sz="900" b="1" kern="0" dirty="0" err="1">
                <a:solidFill>
                  <a:srgbClr val="000000"/>
                </a:solidFill>
                <a:latin typeface="Arial"/>
              </a:rPr>
              <a:t>d+i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d+i</a:t>
            </a:r>
            <a:r>
              <a:rPr lang="en-US" sz="900" b="1" kern="0" dirty="0">
                <a:solidFill>
                  <a:srgbClr val="000000"/>
                </a:solidFill>
                <a:latin typeface="Arial"/>
              </a:rPr>
              <a:t>) = acc;</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p:txBody>
      </p:sp>
      <p:sp>
        <p:nvSpPr>
          <p:cNvPr id="17" name="TextBox 16">
            <a:extLst>
              <a:ext uri="{FF2B5EF4-FFF2-40B4-BE49-F238E27FC236}">
                <a16:creationId xmlns:a16="http://schemas.microsoft.com/office/drawing/2014/main" id="{7F627BBB-9460-4E5A-B6E6-468EEAB7C489}"/>
              </a:ext>
            </a:extLst>
          </p:cNvPr>
          <p:cNvSpPr txBox="1"/>
          <p:nvPr/>
        </p:nvSpPr>
        <p:spPr>
          <a:xfrm>
            <a:off x="3619784" y="2791303"/>
            <a:ext cx="1894153" cy="1338828"/>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bus.h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static </a:t>
            </a:r>
            <a:r>
              <a:rPr lang="en-US" sz="900" b="1" kern="0" dirty="0" err="1">
                <a:solidFill>
                  <a:srgbClr val="000000"/>
                </a:solidFill>
                <a:latin typeface="Arial"/>
              </a:rPr>
              <a:t>int</a:t>
            </a:r>
            <a:r>
              <a:rPr lang="en-US" sz="900" b="1" kern="0" dirty="0">
                <a:solidFill>
                  <a:srgbClr val="000000"/>
                </a:solidFill>
                <a:latin typeface="Arial"/>
              </a:rPr>
              <a:t> acc = 0;</a:t>
            </a:r>
          </a:p>
          <a:p>
            <a:pPr defTabSz="914400" fontAlgn="base">
              <a:spcBef>
                <a:spcPct val="0"/>
              </a:spcBef>
              <a:spcAft>
                <a:spcPct val="0"/>
              </a:spcAf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    acc += d[</a:t>
            </a:r>
            <a:r>
              <a:rPr lang="en-US" sz="900" b="1" kern="0" dirty="0" err="1">
                <a:solidFill>
                  <a:srgbClr val="000000"/>
                </a:solidFill>
                <a:latin typeface="Arial"/>
              </a:rPr>
              <a:t>i</a:t>
            </a:r>
            <a:r>
              <a:rPr lang="en-US" sz="900" b="1"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    d[</a:t>
            </a:r>
            <a:r>
              <a:rPr lang="en-US" sz="900" b="1" kern="0" dirty="0" err="1">
                <a:solidFill>
                  <a:srgbClr val="000000"/>
                </a:solidFill>
                <a:latin typeface="Arial"/>
              </a:rPr>
              <a:t>i</a:t>
            </a:r>
            <a:r>
              <a:rPr lang="en-US" sz="900" b="1" kern="0" dirty="0">
                <a:solidFill>
                  <a:srgbClr val="000000"/>
                </a:solidFill>
                <a:latin typeface="Arial"/>
              </a:rPr>
              <a:t>] = acc;</a:t>
            </a:r>
          </a:p>
          <a:p>
            <a:pPr defTabSz="914400" fontAlgn="base">
              <a:spcBef>
                <a:spcPct val="0"/>
              </a:spcBef>
              <a:spcAft>
                <a:spcPct val="0"/>
              </a:spcAft>
              <a:defRPr/>
            </a:pPr>
            <a:r>
              <a:rPr lang="en-US" sz="900" b="1" kern="0" dirty="0">
                <a:solidFill>
                  <a:srgbClr val="000000"/>
                </a:solidFill>
                <a:latin typeface="Arial"/>
              </a:rPr>
              <a:t>}</a:t>
            </a:r>
          </a:p>
        </p:txBody>
      </p:sp>
      <p:sp>
        <p:nvSpPr>
          <p:cNvPr id="18" name="TextBox 17">
            <a:extLst>
              <a:ext uri="{FF2B5EF4-FFF2-40B4-BE49-F238E27FC236}">
                <a16:creationId xmlns:a16="http://schemas.microsoft.com/office/drawing/2014/main" id="{1663208F-0C36-4665-B2D2-21B53858736C}"/>
              </a:ext>
            </a:extLst>
          </p:cNvPr>
          <p:cNvSpPr txBox="1"/>
          <p:nvPr/>
        </p:nvSpPr>
        <p:spPr>
          <a:xfrm>
            <a:off x="3312623" y="2522470"/>
            <a:ext cx="2406087" cy="461665"/>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latin typeface="Arial"/>
              </a:rPr>
              <a:t>Single read and write in Standard Mode</a:t>
            </a:r>
          </a:p>
        </p:txBody>
      </p:sp>
      <p:sp>
        <p:nvSpPr>
          <p:cNvPr id="19" name="TextBox 18">
            <a:extLst>
              <a:ext uri="{FF2B5EF4-FFF2-40B4-BE49-F238E27FC236}">
                <a16:creationId xmlns:a16="http://schemas.microsoft.com/office/drawing/2014/main" id="{6ED8E34D-E5E4-46CC-A05C-C0B4CC3F9EE2}"/>
              </a:ext>
            </a:extLst>
          </p:cNvPr>
          <p:cNvSpPr txBox="1"/>
          <p:nvPr/>
        </p:nvSpPr>
        <p:spPr>
          <a:xfrm>
            <a:off x="7753577" y="2331055"/>
            <a:ext cx="3020407" cy="461665"/>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latin typeface="Arial"/>
              </a:rPr>
              <a:t>Multiple reads and writes in Standard Mode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Bus IO Protocol: Ports Generated</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73</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a:t>Bus request then access protocol</a:t>
            </a:r>
          </a:p>
          <a:p>
            <a:pPr lvl="1"/>
            <a:r>
              <a:rPr lang="en-US" dirty="0"/>
              <a:t>The protocol will request a read/write bus access</a:t>
            </a:r>
          </a:p>
          <a:p>
            <a:pPr lvl="1"/>
            <a:r>
              <a:rPr lang="en-US" dirty="0"/>
              <a:t>Then read or write data in single or burst mode</a:t>
            </a:r>
          </a:p>
        </p:txBody>
      </p:sp>
      <p:sp>
        <p:nvSpPr>
          <p:cNvPr id="32"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73</a:t>
            </a:fld>
            <a:endParaRPr lang="en-US" sz="1000" dirty="0">
              <a:solidFill>
                <a:srgbClr val="FFFFFF"/>
              </a:solidFill>
              <a:latin typeface="Arial" charset="0"/>
              <a:ea typeface="ＭＳ Ｐゴシック" pitchFamily="34" charset="-128"/>
              <a:cs typeface="Arial" charset="0"/>
            </a:endParaRPr>
          </a:p>
        </p:txBody>
      </p:sp>
      <p:sp>
        <p:nvSpPr>
          <p:cNvPr id="33" name="TextBox 32">
            <a:extLst>
              <a:ext uri="{FF2B5EF4-FFF2-40B4-BE49-F238E27FC236}">
                <a16:creationId xmlns:a16="http://schemas.microsoft.com/office/drawing/2014/main" id="{2234A448-4371-4337-BF21-8CB95A949B26}"/>
              </a:ext>
            </a:extLst>
          </p:cNvPr>
          <p:cNvSpPr txBox="1"/>
          <p:nvPr/>
        </p:nvSpPr>
        <p:spPr>
          <a:xfrm>
            <a:off x="2717242" y="2723790"/>
            <a:ext cx="1791767" cy="78483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b="1" kern="0" dirty="0">
                <a:solidFill>
                  <a:srgbClr val="000000"/>
                </a:solidFill>
                <a:latin typeface="Arial"/>
              </a:rPr>
              <a:t>#include “</a:t>
            </a:r>
            <a:r>
              <a:rPr lang="en-US" sz="900" b="1" kern="0" dirty="0" err="1">
                <a:solidFill>
                  <a:srgbClr val="000000"/>
                </a:solidFill>
                <a:latin typeface="Arial"/>
              </a:rPr>
              <a:t>foo.h</a:t>
            </a:r>
            <a:r>
              <a:rPr lang="en-US" sz="900" b="1" kern="0" dirty="0">
                <a:solidFill>
                  <a:srgbClr val="000000"/>
                </a:solidFill>
                <a:latin typeface="Arial"/>
              </a:rPr>
              <a:t>"</a:t>
            </a:r>
          </a:p>
          <a:p>
            <a:pPr defTabSz="914400" fontAlgn="base">
              <a:spcBef>
                <a:spcPct val="0"/>
              </a:spcBef>
              <a:spcAft>
                <a:spcPct val="0"/>
              </a:spcAft>
              <a:defRPr/>
            </a:pPr>
            <a:endParaRPr lang="en-US" sz="900" b="1" kern="0" dirty="0">
              <a:solidFill>
                <a:srgbClr val="000000"/>
              </a:solidFill>
              <a:latin typeface="Arial"/>
            </a:endParaRPr>
          </a:p>
          <a:p>
            <a:pPr defTabSz="914400" fontAlgn="base">
              <a:spcBef>
                <a:spcPct val="0"/>
              </a:spcBef>
              <a:spcAft>
                <a:spcPct val="0"/>
              </a:spcAft>
              <a:defRPr/>
            </a:pPr>
            <a:r>
              <a:rPr lang="en-US" sz="900" b="1" kern="0" dirty="0">
                <a:solidFill>
                  <a:srgbClr val="000000"/>
                </a:solidFill>
                <a:latin typeface="Arial"/>
              </a:rPr>
              <a:t>void </a:t>
            </a:r>
            <a:r>
              <a:rPr lang="en-US" sz="900" b="1" kern="0" dirty="0" err="1">
                <a:solidFill>
                  <a:srgbClr val="000000"/>
                </a:solidFill>
                <a:latin typeface="Arial"/>
              </a:rPr>
              <a:t>foo</a:t>
            </a:r>
            <a:r>
              <a:rPr lang="en-US" sz="900" b="1" kern="0" dirty="0">
                <a:solidFill>
                  <a:srgbClr val="000000"/>
                </a:solidFill>
                <a:latin typeface="Arial"/>
              </a:rPr>
              <a:t> (int *d) {</a:t>
            </a:r>
          </a:p>
          <a:p>
            <a:pPr defTabSz="914400" fontAlgn="base">
              <a:spcBef>
                <a:spcPct val="0"/>
              </a:spcBef>
              <a:spcAft>
                <a:spcPct val="0"/>
              </a:spcAft>
              <a:defRPr/>
            </a:pPr>
            <a:r>
              <a:rPr lang="en-US" sz="900" b="1" kern="0" dirty="0">
                <a:solidFill>
                  <a:srgbClr val="000000"/>
                </a:solidFill>
                <a:latin typeface="Arial"/>
              </a:rPr>
              <a:t>  …</a:t>
            </a:r>
          </a:p>
          <a:p>
            <a:pPr defTabSz="914400" fontAlgn="base">
              <a:spcBef>
                <a:spcPct val="0"/>
              </a:spcBef>
              <a:spcAft>
                <a:spcPct val="0"/>
              </a:spcAft>
              <a:defRPr/>
            </a:pPr>
            <a:r>
              <a:rPr lang="en-US" sz="900" b="1" kern="0" dirty="0">
                <a:solidFill>
                  <a:srgbClr val="000000"/>
                </a:solidFill>
                <a:latin typeface="Arial"/>
              </a:rPr>
              <a:t>}</a:t>
            </a:r>
          </a:p>
        </p:txBody>
      </p:sp>
      <p:sp>
        <p:nvSpPr>
          <p:cNvPr id="34" name="Rectangle 33">
            <a:extLst>
              <a:ext uri="{FF2B5EF4-FFF2-40B4-BE49-F238E27FC236}">
                <a16:creationId xmlns:a16="http://schemas.microsoft.com/office/drawing/2014/main" id="{10B5A7DA-154B-42A9-8776-88591C6801D4}"/>
              </a:ext>
            </a:extLst>
          </p:cNvPr>
          <p:cNvSpPr/>
          <p:nvPr/>
        </p:nvSpPr>
        <p:spPr>
          <a:xfrm>
            <a:off x="8194929" y="2008017"/>
            <a:ext cx="1791767" cy="149779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35" name="TextBox 34">
            <a:extLst>
              <a:ext uri="{FF2B5EF4-FFF2-40B4-BE49-F238E27FC236}">
                <a16:creationId xmlns:a16="http://schemas.microsoft.com/office/drawing/2014/main" id="{69292CA3-BEC4-4F7D-9977-BECC30A375A5}"/>
              </a:ext>
            </a:extLst>
          </p:cNvPr>
          <p:cNvSpPr txBox="1"/>
          <p:nvPr/>
        </p:nvSpPr>
        <p:spPr>
          <a:xfrm>
            <a:off x="8833024" y="2008015"/>
            <a:ext cx="404277"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err="1">
                <a:solidFill>
                  <a:srgbClr val="000000"/>
                </a:solidFill>
                <a:latin typeface="Arial"/>
              </a:rPr>
              <a:t>foo</a:t>
            </a:r>
            <a:endParaRPr lang="en-US" sz="1100" b="1" kern="0" dirty="0">
              <a:solidFill>
                <a:srgbClr val="000000"/>
              </a:solidFill>
              <a:latin typeface="Arial"/>
            </a:endParaRPr>
          </a:p>
        </p:txBody>
      </p:sp>
      <p:sp>
        <p:nvSpPr>
          <p:cNvPr id="36" name="TextBox 35">
            <a:extLst>
              <a:ext uri="{FF2B5EF4-FFF2-40B4-BE49-F238E27FC236}">
                <a16:creationId xmlns:a16="http://schemas.microsoft.com/office/drawing/2014/main" id="{28731F2A-43D1-4C56-A271-F8ECC06977B5}"/>
              </a:ext>
            </a:extLst>
          </p:cNvPr>
          <p:cNvSpPr txBox="1"/>
          <p:nvPr/>
        </p:nvSpPr>
        <p:spPr>
          <a:xfrm>
            <a:off x="10001157" y="2046421"/>
            <a:ext cx="1162498" cy="261610"/>
          </a:xfrm>
          <a:prstGeom prst="rect">
            <a:avLst/>
          </a:prstGeom>
          <a:noFill/>
        </p:spPr>
        <p:txBody>
          <a:bodyPr wrap="none" rtlCol="0">
            <a:spAutoFit/>
          </a:bodyPr>
          <a:lstStyle/>
          <a:p>
            <a:pPr algn="ctr" defTabSz="914400" fontAlgn="base">
              <a:spcBef>
                <a:spcPct val="0"/>
              </a:spcBef>
              <a:spcAft>
                <a:spcPct val="0"/>
              </a:spcAft>
              <a:defRPr/>
            </a:pPr>
            <a:r>
              <a:rPr lang="en-US" sz="1100" kern="0" dirty="0" err="1">
                <a:solidFill>
                  <a:srgbClr val="000000"/>
                </a:solidFill>
                <a:latin typeface="Arial"/>
              </a:rPr>
              <a:t>d_dataout</a:t>
            </a:r>
            <a:r>
              <a:rPr lang="en-US" sz="1100" kern="0" dirty="0">
                <a:solidFill>
                  <a:srgbClr val="000000"/>
                </a:solidFill>
                <a:latin typeface="Arial"/>
              </a:rPr>
              <a:t>[31:0]</a:t>
            </a:r>
            <a:endParaRPr lang="en-US" sz="1100" b="1" kern="0" dirty="0">
              <a:solidFill>
                <a:srgbClr val="000000"/>
              </a:solidFill>
              <a:latin typeface="Arial"/>
            </a:endParaRPr>
          </a:p>
        </p:txBody>
      </p:sp>
      <p:sp>
        <p:nvSpPr>
          <p:cNvPr id="37" name="TextBox 36">
            <a:extLst>
              <a:ext uri="{FF2B5EF4-FFF2-40B4-BE49-F238E27FC236}">
                <a16:creationId xmlns:a16="http://schemas.microsoft.com/office/drawing/2014/main" id="{2C03C59A-4179-442E-A2E7-4C2DC09C1FFA}"/>
              </a:ext>
            </a:extLst>
          </p:cNvPr>
          <p:cNvSpPr txBox="1"/>
          <p:nvPr/>
        </p:nvSpPr>
        <p:spPr>
          <a:xfrm>
            <a:off x="7198850" y="2345092"/>
            <a:ext cx="1040670" cy="253916"/>
          </a:xfrm>
          <a:prstGeom prst="rect">
            <a:avLst/>
          </a:prstGeom>
          <a:noFill/>
        </p:spPr>
        <p:txBody>
          <a:bodyPr wrap="none" rtlCol="0">
            <a:spAutoFit/>
          </a:bodyPr>
          <a:lstStyle/>
          <a:p>
            <a:pPr algn="r" defTabSz="914400" fontAlgn="base">
              <a:spcBef>
                <a:spcPct val="0"/>
              </a:spcBef>
              <a:spcAft>
                <a:spcPct val="0"/>
              </a:spcAft>
              <a:defRPr/>
            </a:pPr>
            <a:r>
              <a:rPr lang="en-US" sz="1050" kern="0" dirty="0" err="1">
                <a:solidFill>
                  <a:srgbClr val="000000"/>
                </a:solidFill>
                <a:latin typeface="Arial"/>
              </a:rPr>
              <a:t>d_datain</a:t>
            </a:r>
            <a:r>
              <a:rPr lang="en-US" sz="1050" kern="0" dirty="0">
                <a:solidFill>
                  <a:srgbClr val="000000"/>
                </a:solidFill>
                <a:latin typeface="Arial"/>
              </a:rPr>
              <a:t>[31:0]</a:t>
            </a:r>
            <a:endParaRPr lang="en-US" sz="1050" b="1" kern="0" dirty="0">
              <a:solidFill>
                <a:srgbClr val="000000"/>
              </a:solidFill>
              <a:latin typeface="Arial"/>
            </a:endParaRPr>
          </a:p>
        </p:txBody>
      </p:sp>
      <p:cxnSp>
        <p:nvCxnSpPr>
          <p:cNvPr id="38" name="Straight Arrow Connector 37">
            <a:extLst>
              <a:ext uri="{FF2B5EF4-FFF2-40B4-BE49-F238E27FC236}">
                <a16:creationId xmlns:a16="http://schemas.microsoft.com/office/drawing/2014/main" id="{852496B5-25B0-4A17-8378-E2A04D460CBE}"/>
              </a:ext>
            </a:extLst>
          </p:cNvPr>
          <p:cNvCxnSpPr/>
          <p:nvPr/>
        </p:nvCxnSpPr>
        <p:spPr>
          <a:xfrm>
            <a:off x="8188327" y="246030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906BED2C-9A4B-4A52-AE56-8E33343A56AD}"/>
              </a:ext>
            </a:extLst>
          </p:cNvPr>
          <p:cNvCxnSpPr/>
          <p:nvPr/>
        </p:nvCxnSpPr>
        <p:spPr>
          <a:xfrm>
            <a:off x="9614357" y="216163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0" name="TextBox 39">
            <a:extLst>
              <a:ext uri="{FF2B5EF4-FFF2-40B4-BE49-F238E27FC236}">
                <a16:creationId xmlns:a16="http://schemas.microsoft.com/office/drawing/2014/main" id="{5A287FE6-691E-43C1-B90D-E33AEE37BB42}"/>
              </a:ext>
            </a:extLst>
          </p:cNvPr>
          <p:cNvSpPr txBox="1"/>
          <p:nvPr/>
        </p:nvSpPr>
        <p:spPr>
          <a:xfrm>
            <a:off x="9996728" y="2315256"/>
            <a:ext cx="891591"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d_req_write</a:t>
            </a:r>
            <a:endParaRPr lang="en-US" sz="1050" b="1" kern="0" dirty="0">
              <a:solidFill>
                <a:srgbClr val="000000"/>
              </a:solidFill>
              <a:latin typeface="Arial"/>
            </a:endParaRPr>
          </a:p>
        </p:txBody>
      </p:sp>
      <p:sp>
        <p:nvSpPr>
          <p:cNvPr id="41" name="TextBox 40">
            <a:extLst>
              <a:ext uri="{FF2B5EF4-FFF2-40B4-BE49-F238E27FC236}">
                <a16:creationId xmlns:a16="http://schemas.microsoft.com/office/drawing/2014/main" id="{F22BD2FA-F70D-484C-8724-152663D3D36F}"/>
              </a:ext>
            </a:extLst>
          </p:cNvPr>
          <p:cNvSpPr txBox="1"/>
          <p:nvPr/>
        </p:nvSpPr>
        <p:spPr>
          <a:xfrm>
            <a:off x="10005692" y="2489903"/>
            <a:ext cx="869148"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d_rsp_read</a:t>
            </a:r>
            <a:endParaRPr lang="en-US" sz="1050" b="1" kern="0" dirty="0">
              <a:solidFill>
                <a:srgbClr val="000000"/>
              </a:solidFill>
              <a:latin typeface="Arial"/>
            </a:endParaRPr>
          </a:p>
        </p:txBody>
      </p:sp>
      <p:cxnSp>
        <p:nvCxnSpPr>
          <p:cNvPr id="42" name="Straight Arrow Connector 41">
            <a:extLst>
              <a:ext uri="{FF2B5EF4-FFF2-40B4-BE49-F238E27FC236}">
                <a16:creationId xmlns:a16="http://schemas.microsoft.com/office/drawing/2014/main" id="{11BDF82E-74E2-4AA0-99CD-B6EEDAA2705B}"/>
              </a:ext>
            </a:extLst>
          </p:cNvPr>
          <p:cNvCxnSpPr/>
          <p:nvPr/>
        </p:nvCxnSpPr>
        <p:spPr>
          <a:xfrm>
            <a:off x="9604546" y="262249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7725FDCC-5802-46F8-A5A6-0CEF5606143B}"/>
              </a:ext>
            </a:extLst>
          </p:cNvPr>
          <p:cNvCxnSpPr/>
          <p:nvPr/>
        </p:nvCxnSpPr>
        <p:spPr>
          <a:xfrm>
            <a:off x="9601793" y="2468876"/>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4" name="TextBox 43">
            <a:extLst>
              <a:ext uri="{FF2B5EF4-FFF2-40B4-BE49-F238E27FC236}">
                <a16:creationId xmlns:a16="http://schemas.microsoft.com/office/drawing/2014/main" id="{3E8A87DE-069E-46FA-BC56-5224BABEC2C1}"/>
              </a:ext>
            </a:extLst>
          </p:cNvPr>
          <p:cNvSpPr txBox="1"/>
          <p:nvPr/>
        </p:nvSpPr>
        <p:spPr>
          <a:xfrm>
            <a:off x="10004156" y="2675820"/>
            <a:ext cx="787395"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d_req_din</a:t>
            </a:r>
            <a:endParaRPr lang="en-US" sz="1050" b="1" kern="0" dirty="0">
              <a:solidFill>
                <a:srgbClr val="000000"/>
              </a:solidFill>
              <a:latin typeface="Arial"/>
            </a:endParaRPr>
          </a:p>
        </p:txBody>
      </p:sp>
      <p:cxnSp>
        <p:nvCxnSpPr>
          <p:cNvPr id="45" name="Straight Arrow Connector 44">
            <a:extLst>
              <a:ext uri="{FF2B5EF4-FFF2-40B4-BE49-F238E27FC236}">
                <a16:creationId xmlns:a16="http://schemas.microsoft.com/office/drawing/2014/main" id="{5CDA8D45-3231-49DF-8407-39963F32EE84}"/>
              </a:ext>
            </a:extLst>
          </p:cNvPr>
          <p:cNvCxnSpPr/>
          <p:nvPr/>
        </p:nvCxnSpPr>
        <p:spPr>
          <a:xfrm>
            <a:off x="9603921" y="280841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6" name="TextBox 45">
            <a:extLst>
              <a:ext uri="{FF2B5EF4-FFF2-40B4-BE49-F238E27FC236}">
                <a16:creationId xmlns:a16="http://schemas.microsoft.com/office/drawing/2014/main" id="{5EDABEA6-57DB-452E-B9C6-317165080A9D}"/>
              </a:ext>
            </a:extLst>
          </p:cNvPr>
          <p:cNvSpPr txBox="1"/>
          <p:nvPr/>
        </p:nvSpPr>
        <p:spPr>
          <a:xfrm>
            <a:off x="9999867" y="2950763"/>
            <a:ext cx="1152880"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d_address</a:t>
            </a:r>
            <a:r>
              <a:rPr lang="en-US" sz="1050" kern="0" dirty="0">
                <a:solidFill>
                  <a:srgbClr val="000000"/>
                </a:solidFill>
                <a:latin typeface="Arial"/>
              </a:rPr>
              <a:t>[31:0]</a:t>
            </a:r>
            <a:endParaRPr lang="en-US" sz="1050" b="1" kern="0" dirty="0">
              <a:solidFill>
                <a:srgbClr val="000000"/>
              </a:solidFill>
              <a:latin typeface="Arial"/>
            </a:endParaRPr>
          </a:p>
        </p:txBody>
      </p:sp>
      <p:cxnSp>
        <p:nvCxnSpPr>
          <p:cNvPr id="47" name="Straight Arrow Connector 46">
            <a:extLst>
              <a:ext uri="{FF2B5EF4-FFF2-40B4-BE49-F238E27FC236}">
                <a16:creationId xmlns:a16="http://schemas.microsoft.com/office/drawing/2014/main" id="{61592A4A-41B3-4D44-B61E-78595765F7B8}"/>
              </a:ext>
            </a:extLst>
          </p:cNvPr>
          <p:cNvCxnSpPr/>
          <p:nvPr/>
        </p:nvCxnSpPr>
        <p:spPr>
          <a:xfrm>
            <a:off x="9614983" y="30833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8" name="TextBox 47">
            <a:extLst>
              <a:ext uri="{FF2B5EF4-FFF2-40B4-BE49-F238E27FC236}">
                <a16:creationId xmlns:a16="http://schemas.microsoft.com/office/drawing/2014/main" id="{54370F8F-E601-4AE6-A502-4F868D44B0B9}"/>
              </a:ext>
            </a:extLst>
          </p:cNvPr>
          <p:cNvSpPr txBox="1"/>
          <p:nvPr/>
        </p:nvSpPr>
        <p:spPr>
          <a:xfrm>
            <a:off x="9997310" y="3136680"/>
            <a:ext cx="912429" cy="253916"/>
          </a:xfrm>
          <a:prstGeom prst="rect">
            <a:avLst/>
          </a:prstGeom>
          <a:noFill/>
        </p:spPr>
        <p:txBody>
          <a:bodyPr wrap="none" rtlCol="0">
            <a:spAutoFit/>
          </a:bodyPr>
          <a:lstStyle/>
          <a:p>
            <a:pPr algn="ctr" defTabSz="914400" fontAlgn="base">
              <a:spcBef>
                <a:spcPct val="0"/>
              </a:spcBef>
              <a:spcAft>
                <a:spcPct val="0"/>
              </a:spcAft>
              <a:defRPr/>
            </a:pPr>
            <a:r>
              <a:rPr lang="en-US" sz="1050" kern="0" dirty="0" err="1">
                <a:solidFill>
                  <a:srgbClr val="000000"/>
                </a:solidFill>
                <a:latin typeface="Arial"/>
              </a:rPr>
              <a:t>d_size</a:t>
            </a:r>
            <a:r>
              <a:rPr lang="en-US" sz="1050" kern="0" dirty="0">
                <a:solidFill>
                  <a:srgbClr val="000000"/>
                </a:solidFill>
                <a:latin typeface="Arial"/>
              </a:rPr>
              <a:t>[31:0]</a:t>
            </a:r>
            <a:endParaRPr lang="en-US" sz="1050" b="1" kern="0" dirty="0">
              <a:solidFill>
                <a:srgbClr val="000000"/>
              </a:solidFill>
              <a:latin typeface="Arial"/>
            </a:endParaRPr>
          </a:p>
        </p:txBody>
      </p:sp>
      <p:cxnSp>
        <p:nvCxnSpPr>
          <p:cNvPr id="49" name="Straight Arrow Connector 48">
            <a:extLst>
              <a:ext uri="{FF2B5EF4-FFF2-40B4-BE49-F238E27FC236}">
                <a16:creationId xmlns:a16="http://schemas.microsoft.com/office/drawing/2014/main" id="{1C99AC00-0BE1-4CC7-BEAA-A07E30FA7EBE}"/>
              </a:ext>
            </a:extLst>
          </p:cNvPr>
          <p:cNvCxnSpPr/>
          <p:nvPr/>
        </p:nvCxnSpPr>
        <p:spPr>
          <a:xfrm>
            <a:off x="9614358" y="3269272"/>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0" name="TextBox 49">
            <a:extLst>
              <a:ext uri="{FF2B5EF4-FFF2-40B4-BE49-F238E27FC236}">
                <a16:creationId xmlns:a16="http://schemas.microsoft.com/office/drawing/2014/main" id="{A6658561-19E0-41DA-850D-6FC9CC6860BC}"/>
              </a:ext>
            </a:extLst>
          </p:cNvPr>
          <p:cNvSpPr txBox="1"/>
          <p:nvPr/>
        </p:nvSpPr>
        <p:spPr>
          <a:xfrm>
            <a:off x="7314966" y="2628847"/>
            <a:ext cx="930062" cy="253916"/>
          </a:xfrm>
          <a:prstGeom prst="rect">
            <a:avLst/>
          </a:prstGeom>
          <a:noFill/>
        </p:spPr>
        <p:txBody>
          <a:bodyPr wrap="none" rtlCol="0">
            <a:spAutoFit/>
          </a:bodyPr>
          <a:lstStyle/>
          <a:p>
            <a:pPr algn="r" defTabSz="914400" fontAlgn="base">
              <a:spcBef>
                <a:spcPct val="0"/>
              </a:spcBef>
              <a:spcAft>
                <a:spcPct val="0"/>
              </a:spcAft>
              <a:defRPr/>
            </a:pPr>
            <a:r>
              <a:rPr lang="en-US" sz="1050" kern="0" dirty="0" err="1">
                <a:solidFill>
                  <a:srgbClr val="000000"/>
                </a:solidFill>
                <a:latin typeface="Arial"/>
              </a:rPr>
              <a:t>d_req_full_n</a:t>
            </a:r>
            <a:endParaRPr lang="en-US" sz="1050" b="1" kern="0" dirty="0">
              <a:solidFill>
                <a:srgbClr val="000000"/>
              </a:solidFill>
              <a:latin typeface="Arial"/>
            </a:endParaRPr>
          </a:p>
        </p:txBody>
      </p:sp>
      <p:cxnSp>
        <p:nvCxnSpPr>
          <p:cNvPr id="51" name="Straight Arrow Connector 50">
            <a:extLst>
              <a:ext uri="{FF2B5EF4-FFF2-40B4-BE49-F238E27FC236}">
                <a16:creationId xmlns:a16="http://schemas.microsoft.com/office/drawing/2014/main" id="{179D17AD-3FA0-48C0-B73A-2DE31A2144AE}"/>
              </a:ext>
            </a:extLst>
          </p:cNvPr>
          <p:cNvCxnSpPr/>
          <p:nvPr/>
        </p:nvCxnSpPr>
        <p:spPr>
          <a:xfrm>
            <a:off x="8193835" y="2744061"/>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2" name="TextBox 51">
            <a:extLst>
              <a:ext uri="{FF2B5EF4-FFF2-40B4-BE49-F238E27FC236}">
                <a16:creationId xmlns:a16="http://schemas.microsoft.com/office/drawing/2014/main" id="{F9754343-4ED3-4EFA-BA44-6D79577F7ACA}"/>
              </a:ext>
            </a:extLst>
          </p:cNvPr>
          <p:cNvSpPr txBox="1"/>
          <p:nvPr/>
        </p:nvSpPr>
        <p:spPr>
          <a:xfrm>
            <a:off x="7130111" y="2805952"/>
            <a:ext cx="1116010" cy="253916"/>
          </a:xfrm>
          <a:prstGeom prst="rect">
            <a:avLst/>
          </a:prstGeom>
          <a:noFill/>
        </p:spPr>
        <p:txBody>
          <a:bodyPr wrap="none" rtlCol="0">
            <a:spAutoFit/>
          </a:bodyPr>
          <a:lstStyle/>
          <a:p>
            <a:pPr algn="r" defTabSz="914400" fontAlgn="base">
              <a:spcBef>
                <a:spcPct val="0"/>
              </a:spcBef>
              <a:spcAft>
                <a:spcPct val="0"/>
              </a:spcAft>
              <a:defRPr/>
            </a:pPr>
            <a:r>
              <a:rPr lang="en-US" sz="1050" kern="0" dirty="0" err="1">
                <a:solidFill>
                  <a:srgbClr val="000000"/>
                </a:solidFill>
                <a:latin typeface="Arial"/>
              </a:rPr>
              <a:t>d_rsp_empty_n</a:t>
            </a:r>
            <a:endParaRPr lang="en-US" sz="1050" b="1" kern="0" dirty="0">
              <a:solidFill>
                <a:srgbClr val="000000"/>
              </a:solidFill>
              <a:latin typeface="Arial"/>
            </a:endParaRPr>
          </a:p>
        </p:txBody>
      </p:sp>
      <p:cxnSp>
        <p:nvCxnSpPr>
          <p:cNvPr id="53" name="Straight Arrow Connector 52">
            <a:extLst>
              <a:ext uri="{FF2B5EF4-FFF2-40B4-BE49-F238E27FC236}">
                <a16:creationId xmlns:a16="http://schemas.microsoft.com/office/drawing/2014/main" id="{BB72986C-E13D-423D-A9C6-F0BB4DD3F9CB}"/>
              </a:ext>
            </a:extLst>
          </p:cNvPr>
          <p:cNvCxnSpPr/>
          <p:nvPr/>
        </p:nvCxnSpPr>
        <p:spPr>
          <a:xfrm>
            <a:off x="8194381" y="2921167"/>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54" name="TextBox 53">
            <a:extLst>
              <a:ext uri="{FF2B5EF4-FFF2-40B4-BE49-F238E27FC236}">
                <a16:creationId xmlns:a16="http://schemas.microsoft.com/office/drawing/2014/main" id="{D6C0ADF5-8F85-4AF0-AB54-EC8A302A2AA6}"/>
              </a:ext>
            </a:extLst>
          </p:cNvPr>
          <p:cNvSpPr txBox="1"/>
          <p:nvPr/>
        </p:nvSpPr>
        <p:spPr>
          <a:xfrm>
            <a:off x="7384989" y="2983059"/>
            <a:ext cx="861133" cy="253916"/>
          </a:xfrm>
          <a:prstGeom prst="rect">
            <a:avLst/>
          </a:prstGeom>
          <a:noFill/>
        </p:spPr>
        <p:txBody>
          <a:bodyPr wrap="none" rtlCol="0">
            <a:spAutoFit/>
          </a:bodyPr>
          <a:lstStyle/>
          <a:p>
            <a:pPr algn="r" defTabSz="914400" fontAlgn="base">
              <a:spcBef>
                <a:spcPct val="0"/>
              </a:spcBef>
              <a:spcAft>
                <a:spcPct val="0"/>
              </a:spcAft>
              <a:defRPr/>
            </a:pPr>
            <a:r>
              <a:rPr lang="en-US" sz="1050" kern="0" dirty="0" err="1">
                <a:solidFill>
                  <a:srgbClr val="000000"/>
                </a:solidFill>
                <a:latin typeface="Arial"/>
              </a:rPr>
              <a:t>d_rsp_dout</a:t>
            </a:r>
            <a:endParaRPr lang="en-US" sz="1050" b="1" kern="0" dirty="0">
              <a:solidFill>
                <a:srgbClr val="000000"/>
              </a:solidFill>
              <a:latin typeface="Arial"/>
            </a:endParaRPr>
          </a:p>
        </p:txBody>
      </p:sp>
      <p:cxnSp>
        <p:nvCxnSpPr>
          <p:cNvPr id="55" name="Straight Arrow Connector 54">
            <a:extLst>
              <a:ext uri="{FF2B5EF4-FFF2-40B4-BE49-F238E27FC236}">
                <a16:creationId xmlns:a16="http://schemas.microsoft.com/office/drawing/2014/main" id="{8E54E03A-1F2A-4DDE-AF3C-841D7BE4967F}"/>
              </a:ext>
            </a:extLst>
          </p:cNvPr>
          <p:cNvCxnSpPr/>
          <p:nvPr/>
        </p:nvCxnSpPr>
        <p:spPr>
          <a:xfrm>
            <a:off x="8194928" y="309827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graphicFrame>
        <p:nvGraphicFramePr>
          <p:cNvPr id="56" name="Table 55">
            <a:extLst>
              <a:ext uri="{FF2B5EF4-FFF2-40B4-BE49-F238E27FC236}">
                <a16:creationId xmlns:a16="http://schemas.microsoft.com/office/drawing/2014/main" id="{2AF783D3-7351-4F2F-826E-80F08AAE33DC}"/>
              </a:ext>
            </a:extLst>
          </p:cNvPr>
          <p:cNvGraphicFramePr>
            <a:graphicFrameLocks noGrp="1"/>
          </p:cNvGraphicFramePr>
          <p:nvPr/>
        </p:nvGraphicFramePr>
        <p:xfrm>
          <a:off x="362347" y="3544215"/>
          <a:ext cx="5272914" cy="1493520"/>
        </p:xfrm>
        <a:graphic>
          <a:graphicData uri="http://schemas.openxmlformats.org/drawingml/2006/table">
            <a:tbl>
              <a:tblPr firstRow="1" bandRow="1"/>
              <a:tblGrid>
                <a:gridCol w="1673090">
                  <a:extLst>
                    <a:ext uri="{9D8B030D-6E8A-4147-A177-3AD203B41FA5}">
                      <a16:colId xmlns:a16="http://schemas.microsoft.com/office/drawing/2014/main" val="20000"/>
                    </a:ext>
                  </a:extLst>
                </a:gridCol>
                <a:gridCol w="3599824">
                  <a:extLst>
                    <a:ext uri="{9D8B030D-6E8A-4147-A177-3AD203B41FA5}">
                      <a16:colId xmlns:a16="http://schemas.microsoft.com/office/drawing/2014/main" val="20001"/>
                    </a:ext>
                  </a:extLst>
                </a:gridCol>
              </a:tblGrid>
              <a:tr h="215681">
                <a:tc>
                  <a:txBody>
                    <a:bodyPr/>
                    <a:lstStyle>
                      <a:lvl1pPr marL="0" algn="l" defTabSz="914126" rtl="0" eaLnBrk="1" latinLnBrk="0" hangingPunct="1">
                        <a:defRPr sz="1799" b="1" kern="1200">
                          <a:solidFill>
                            <a:schemeClr val="lt1"/>
                          </a:solidFill>
                          <a:latin typeface="Arial"/>
                        </a:defRPr>
                      </a:lvl1pPr>
                      <a:lvl2pPr marL="457063" algn="l" defTabSz="914126" rtl="0" eaLnBrk="1" latinLnBrk="0" hangingPunct="1">
                        <a:defRPr sz="1799" b="1" kern="1200">
                          <a:solidFill>
                            <a:schemeClr val="lt1"/>
                          </a:solidFill>
                          <a:latin typeface="Arial"/>
                        </a:defRPr>
                      </a:lvl2pPr>
                      <a:lvl3pPr marL="914126" algn="l" defTabSz="914126" rtl="0" eaLnBrk="1" latinLnBrk="0" hangingPunct="1">
                        <a:defRPr sz="1799" b="1" kern="1200">
                          <a:solidFill>
                            <a:schemeClr val="lt1"/>
                          </a:solidFill>
                          <a:latin typeface="Arial"/>
                        </a:defRPr>
                      </a:lvl3pPr>
                      <a:lvl4pPr marL="1371189" algn="l" defTabSz="914126" rtl="0" eaLnBrk="1" latinLnBrk="0" hangingPunct="1">
                        <a:defRPr sz="1799" b="1" kern="1200">
                          <a:solidFill>
                            <a:schemeClr val="lt1"/>
                          </a:solidFill>
                          <a:latin typeface="Arial"/>
                        </a:defRPr>
                      </a:lvl4pPr>
                      <a:lvl5pPr marL="1828251" algn="l" defTabSz="914126" rtl="0" eaLnBrk="1" latinLnBrk="0" hangingPunct="1">
                        <a:defRPr sz="1799" b="1" kern="1200">
                          <a:solidFill>
                            <a:schemeClr val="lt1"/>
                          </a:solidFill>
                          <a:latin typeface="Arial"/>
                        </a:defRPr>
                      </a:lvl5pPr>
                      <a:lvl6pPr marL="2285314" algn="l" defTabSz="914126" rtl="0" eaLnBrk="1" latinLnBrk="0" hangingPunct="1">
                        <a:defRPr sz="1799" b="1" kern="1200">
                          <a:solidFill>
                            <a:schemeClr val="lt1"/>
                          </a:solidFill>
                          <a:latin typeface="Arial"/>
                        </a:defRPr>
                      </a:lvl6pPr>
                      <a:lvl7pPr marL="2742377" algn="l" defTabSz="914126" rtl="0" eaLnBrk="1" latinLnBrk="0" hangingPunct="1">
                        <a:defRPr sz="1799" b="1" kern="1200">
                          <a:solidFill>
                            <a:schemeClr val="lt1"/>
                          </a:solidFill>
                          <a:latin typeface="Arial"/>
                        </a:defRPr>
                      </a:lvl7pPr>
                      <a:lvl8pPr marL="3199440" algn="l" defTabSz="914126" rtl="0" eaLnBrk="1" latinLnBrk="0" hangingPunct="1">
                        <a:defRPr sz="1799" b="1" kern="1200">
                          <a:solidFill>
                            <a:schemeClr val="lt1"/>
                          </a:solidFill>
                          <a:latin typeface="Arial"/>
                        </a:defRPr>
                      </a:lvl8pPr>
                      <a:lvl9pPr marL="3656503" algn="l" defTabSz="914126" rtl="0" eaLnBrk="1" latinLnBrk="0" hangingPunct="1">
                        <a:defRPr sz="1799" b="1" kern="1200">
                          <a:solidFill>
                            <a:schemeClr val="lt1"/>
                          </a:solidFill>
                          <a:latin typeface="Arial"/>
                        </a:defRPr>
                      </a:lvl9pPr>
                    </a:lstStyle>
                    <a:p>
                      <a:r>
                        <a:rPr lang="en-US" sz="1400" dirty="0"/>
                        <a:t>Input</a:t>
                      </a:r>
                      <a:r>
                        <a:rPr lang="en-US" sz="1400" baseline="0" dirty="0"/>
                        <a:t> Ports</a:t>
                      </a:r>
                      <a:endParaRPr lang="en-US" sz="1400" dirty="0"/>
                    </a:p>
                  </a:txBody>
                  <a:tcPr marL="121888" marR="12188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8CA8"/>
                    </a:solidFill>
                  </a:tcPr>
                </a:tc>
                <a:tc>
                  <a:txBody>
                    <a:bodyPr/>
                    <a:lstStyle>
                      <a:lvl1pPr marL="0" algn="l" defTabSz="914126" rtl="0" eaLnBrk="1" latinLnBrk="0" hangingPunct="1">
                        <a:defRPr sz="1799" b="1" kern="1200">
                          <a:solidFill>
                            <a:schemeClr val="lt1"/>
                          </a:solidFill>
                          <a:latin typeface="Arial"/>
                        </a:defRPr>
                      </a:lvl1pPr>
                      <a:lvl2pPr marL="457063" algn="l" defTabSz="914126" rtl="0" eaLnBrk="1" latinLnBrk="0" hangingPunct="1">
                        <a:defRPr sz="1799" b="1" kern="1200">
                          <a:solidFill>
                            <a:schemeClr val="lt1"/>
                          </a:solidFill>
                          <a:latin typeface="Arial"/>
                        </a:defRPr>
                      </a:lvl2pPr>
                      <a:lvl3pPr marL="914126" algn="l" defTabSz="914126" rtl="0" eaLnBrk="1" latinLnBrk="0" hangingPunct="1">
                        <a:defRPr sz="1799" b="1" kern="1200">
                          <a:solidFill>
                            <a:schemeClr val="lt1"/>
                          </a:solidFill>
                          <a:latin typeface="Arial"/>
                        </a:defRPr>
                      </a:lvl3pPr>
                      <a:lvl4pPr marL="1371189" algn="l" defTabSz="914126" rtl="0" eaLnBrk="1" latinLnBrk="0" hangingPunct="1">
                        <a:defRPr sz="1799" b="1" kern="1200">
                          <a:solidFill>
                            <a:schemeClr val="lt1"/>
                          </a:solidFill>
                          <a:latin typeface="Arial"/>
                        </a:defRPr>
                      </a:lvl4pPr>
                      <a:lvl5pPr marL="1828251" algn="l" defTabSz="914126" rtl="0" eaLnBrk="1" latinLnBrk="0" hangingPunct="1">
                        <a:defRPr sz="1799" b="1" kern="1200">
                          <a:solidFill>
                            <a:schemeClr val="lt1"/>
                          </a:solidFill>
                          <a:latin typeface="Arial"/>
                        </a:defRPr>
                      </a:lvl5pPr>
                      <a:lvl6pPr marL="2285314" algn="l" defTabSz="914126" rtl="0" eaLnBrk="1" latinLnBrk="0" hangingPunct="1">
                        <a:defRPr sz="1799" b="1" kern="1200">
                          <a:solidFill>
                            <a:schemeClr val="lt1"/>
                          </a:solidFill>
                          <a:latin typeface="Arial"/>
                        </a:defRPr>
                      </a:lvl6pPr>
                      <a:lvl7pPr marL="2742377" algn="l" defTabSz="914126" rtl="0" eaLnBrk="1" latinLnBrk="0" hangingPunct="1">
                        <a:defRPr sz="1799" b="1" kern="1200">
                          <a:solidFill>
                            <a:schemeClr val="lt1"/>
                          </a:solidFill>
                          <a:latin typeface="Arial"/>
                        </a:defRPr>
                      </a:lvl7pPr>
                      <a:lvl8pPr marL="3199440" algn="l" defTabSz="914126" rtl="0" eaLnBrk="1" latinLnBrk="0" hangingPunct="1">
                        <a:defRPr sz="1799" b="1" kern="1200">
                          <a:solidFill>
                            <a:schemeClr val="lt1"/>
                          </a:solidFill>
                          <a:latin typeface="Arial"/>
                        </a:defRPr>
                      </a:lvl8pPr>
                      <a:lvl9pPr marL="3656503" algn="l" defTabSz="914126" rtl="0" eaLnBrk="1" latinLnBrk="0" hangingPunct="1">
                        <a:defRPr sz="1799" b="1" kern="1200">
                          <a:solidFill>
                            <a:schemeClr val="lt1"/>
                          </a:solidFill>
                          <a:latin typeface="Arial"/>
                        </a:defRPr>
                      </a:lvl9pPr>
                    </a:lstStyle>
                    <a:p>
                      <a:r>
                        <a:rPr lang="en-US" sz="1400" dirty="0"/>
                        <a:t>Description</a:t>
                      </a:r>
                    </a:p>
                  </a:txBody>
                  <a:tcPr marL="121888" marR="12188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8CA8"/>
                    </a:solidFill>
                  </a:tcPr>
                </a:tc>
                <a:extLst>
                  <a:ext uri="{0D108BD9-81ED-4DB2-BD59-A6C34878D82A}">
                    <a16:rowId xmlns:a16="http://schemas.microsoft.com/office/drawing/2014/main" val="10000"/>
                  </a:ext>
                </a:extLst>
              </a:tr>
              <a:tr h="215681">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d_datain</a:t>
                      </a:r>
                      <a:endParaRPr lang="en-US" sz="1200" dirty="0"/>
                    </a:p>
                  </a:txBody>
                  <a:tcPr marL="121888" marR="12188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Input data.</a:t>
                      </a:r>
                    </a:p>
                  </a:txBody>
                  <a:tcPr marL="121888" marR="12188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1"/>
                  </a:ext>
                </a:extLst>
              </a:tr>
              <a:tr h="372271">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d_req_full_n</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Active low</a:t>
                      </a:r>
                      <a:r>
                        <a:rPr lang="en-US" sz="1200" baseline="0" dirty="0"/>
                        <a:t> signal i</a:t>
                      </a:r>
                      <a:r>
                        <a:rPr lang="en-US" sz="1200" dirty="0"/>
                        <a:t>ndicates the bus bridge</a:t>
                      </a:r>
                      <a:r>
                        <a:rPr lang="en-US" sz="1200" baseline="0" dirty="0"/>
                        <a:t> is full. The design will stall, waiting to write.</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extLst>
                  <a:ext uri="{0D108BD9-81ED-4DB2-BD59-A6C34878D82A}">
                    <a16:rowId xmlns:a16="http://schemas.microsoft.com/office/drawing/2014/main" val="10002"/>
                  </a:ext>
                </a:extLst>
              </a:tr>
              <a:tr h="372271">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d_rsp_empty_n</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Active low</a:t>
                      </a:r>
                      <a:r>
                        <a:rPr lang="en-US" sz="1200" baseline="0" dirty="0"/>
                        <a:t> signal i</a:t>
                      </a:r>
                      <a:r>
                        <a:rPr lang="en-US" sz="1200" dirty="0"/>
                        <a:t>ndicates the bus bridge</a:t>
                      </a:r>
                      <a:r>
                        <a:rPr lang="en-US" sz="1200" baseline="0" dirty="0"/>
                        <a:t> is empty and can accept data.</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3"/>
                  </a:ext>
                </a:extLst>
              </a:tr>
            </a:tbl>
          </a:graphicData>
        </a:graphic>
      </p:graphicFrame>
      <p:graphicFrame>
        <p:nvGraphicFramePr>
          <p:cNvPr id="57" name="Table 56">
            <a:extLst>
              <a:ext uri="{FF2B5EF4-FFF2-40B4-BE49-F238E27FC236}">
                <a16:creationId xmlns:a16="http://schemas.microsoft.com/office/drawing/2014/main" id="{8FA1178C-F3E1-45F5-BC41-6F437DC20568}"/>
              </a:ext>
            </a:extLst>
          </p:cNvPr>
          <p:cNvGraphicFramePr>
            <a:graphicFrameLocks noGrp="1"/>
          </p:cNvGraphicFramePr>
          <p:nvPr/>
        </p:nvGraphicFramePr>
        <p:xfrm>
          <a:off x="5788842" y="3544215"/>
          <a:ext cx="6194393" cy="2702560"/>
        </p:xfrm>
        <a:graphic>
          <a:graphicData uri="http://schemas.openxmlformats.org/drawingml/2006/table">
            <a:tbl>
              <a:tblPr firstRow="1" bandRow="1"/>
              <a:tblGrid>
                <a:gridCol w="1912219">
                  <a:extLst>
                    <a:ext uri="{9D8B030D-6E8A-4147-A177-3AD203B41FA5}">
                      <a16:colId xmlns:a16="http://schemas.microsoft.com/office/drawing/2014/main" val="20000"/>
                    </a:ext>
                  </a:extLst>
                </a:gridCol>
                <a:gridCol w="4282174">
                  <a:extLst>
                    <a:ext uri="{9D8B030D-6E8A-4147-A177-3AD203B41FA5}">
                      <a16:colId xmlns:a16="http://schemas.microsoft.com/office/drawing/2014/main" val="20001"/>
                    </a:ext>
                  </a:extLst>
                </a:gridCol>
              </a:tblGrid>
              <a:tr h="0">
                <a:tc>
                  <a:txBody>
                    <a:bodyPr/>
                    <a:lstStyle>
                      <a:lvl1pPr marL="0" algn="l" defTabSz="914126" rtl="0" eaLnBrk="1" latinLnBrk="0" hangingPunct="1">
                        <a:defRPr sz="1799" b="1" kern="1200">
                          <a:solidFill>
                            <a:schemeClr val="lt1"/>
                          </a:solidFill>
                          <a:latin typeface="Arial"/>
                        </a:defRPr>
                      </a:lvl1pPr>
                      <a:lvl2pPr marL="457063" algn="l" defTabSz="914126" rtl="0" eaLnBrk="1" latinLnBrk="0" hangingPunct="1">
                        <a:defRPr sz="1799" b="1" kern="1200">
                          <a:solidFill>
                            <a:schemeClr val="lt1"/>
                          </a:solidFill>
                          <a:latin typeface="Arial"/>
                        </a:defRPr>
                      </a:lvl2pPr>
                      <a:lvl3pPr marL="914126" algn="l" defTabSz="914126" rtl="0" eaLnBrk="1" latinLnBrk="0" hangingPunct="1">
                        <a:defRPr sz="1799" b="1" kern="1200">
                          <a:solidFill>
                            <a:schemeClr val="lt1"/>
                          </a:solidFill>
                          <a:latin typeface="Arial"/>
                        </a:defRPr>
                      </a:lvl3pPr>
                      <a:lvl4pPr marL="1371189" algn="l" defTabSz="914126" rtl="0" eaLnBrk="1" latinLnBrk="0" hangingPunct="1">
                        <a:defRPr sz="1799" b="1" kern="1200">
                          <a:solidFill>
                            <a:schemeClr val="lt1"/>
                          </a:solidFill>
                          <a:latin typeface="Arial"/>
                        </a:defRPr>
                      </a:lvl4pPr>
                      <a:lvl5pPr marL="1828251" algn="l" defTabSz="914126" rtl="0" eaLnBrk="1" latinLnBrk="0" hangingPunct="1">
                        <a:defRPr sz="1799" b="1" kern="1200">
                          <a:solidFill>
                            <a:schemeClr val="lt1"/>
                          </a:solidFill>
                          <a:latin typeface="Arial"/>
                        </a:defRPr>
                      </a:lvl5pPr>
                      <a:lvl6pPr marL="2285314" algn="l" defTabSz="914126" rtl="0" eaLnBrk="1" latinLnBrk="0" hangingPunct="1">
                        <a:defRPr sz="1799" b="1" kern="1200">
                          <a:solidFill>
                            <a:schemeClr val="lt1"/>
                          </a:solidFill>
                          <a:latin typeface="Arial"/>
                        </a:defRPr>
                      </a:lvl6pPr>
                      <a:lvl7pPr marL="2742377" algn="l" defTabSz="914126" rtl="0" eaLnBrk="1" latinLnBrk="0" hangingPunct="1">
                        <a:defRPr sz="1799" b="1" kern="1200">
                          <a:solidFill>
                            <a:schemeClr val="lt1"/>
                          </a:solidFill>
                          <a:latin typeface="Arial"/>
                        </a:defRPr>
                      </a:lvl7pPr>
                      <a:lvl8pPr marL="3199440" algn="l" defTabSz="914126" rtl="0" eaLnBrk="1" latinLnBrk="0" hangingPunct="1">
                        <a:defRPr sz="1799" b="1" kern="1200">
                          <a:solidFill>
                            <a:schemeClr val="lt1"/>
                          </a:solidFill>
                          <a:latin typeface="Arial"/>
                        </a:defRPr>
                      </a:lvl8pPr>
                      <a:lvl9pPr marL="3656503" algn="l" defTabSz="914126" rtl="0" eaLnBrk="1" latinLnBrk="0" hangingPunct="1">
                        <a:defRPr sz="1799" b="1" kern="1200">
                          <a:solidFill>
                            <a:schemeClr val="lt1"/>
                          </a:solidFill>
                          <a:latin typeface="Arial"/>
                        </a:defRPr>
                      </a:lvl9pPr>
                    </a:lstStyle>
                    <a:p>
                      <a:r>
                        <a:rPr lang="en-US" sz="1400" dirty="0"/>
                        <a:t>Output Ports</a:t>
                      </a:r>
                    </a:p>
                  </a:txBody>
                  <a:tcPr marL="121888" marR="12188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8CA8"/>
                    </a:solidFill>
                  </a:tcPr>
                </a:tc>
                <a:tc>
                  <a:txBody>
                    <a:bodyPr/>
                    <a:lstStyle>
                      <a:lvl1pPr marL="0" algn="l" defTabSz="914126" rtl="0" eaLnBrk="1" latinLnBrk="0" hangingPunct="1">
                        <a:defRPr sz="1799" b="1" kern="1200">
                          <a:solidFill>
                            <a:schemeClr val="lt1"/>
                          </a:solidFill>
                          <a:latin typeface="Arial"/>
                        </a:defRPr>
                      </a:lvl1pPr>
                      <a:lvl2pPr marL="457063" algn="l" defTabSz="914126" rtl="0" eaLnBrk="1" latinLnBrk="0" hangingPunct="1">
                        <a:defRPr sz="1799" b="1" kern="1200">
                          <a:solidFill>
                            <a:schemeClr val="lt1"/>
                          </a:solidFill>
                          <a:latin typeface="Arial"/>
                        </a:defRPr>
                      </a:lvl2pPr>
                      <a:lvl3pPr marL="914126" algn="l" defTabSz="914126" rtl="0" eaLnBrk="1" latinLnBrk="0" hangingPunct="1">
                        <a:defRPr sz="1799" b="1" kern="1200">
                          <a:solidFill>
                            <a:schemeClr val="lt1"/>
                          </a:solidFill>
                          <a:latin typeface="Arial"/>
                        </a:defRPr>
                      </a:lvl3pPr>
                      <a:lvl4pPr marL="1371189" algn="l" defTabSz="914126" rtl="0" eaLnBrk="1" latinLnBrk="0" hangingPunct="1">
                        <a:defRPr sz="1799" b="1" kern="1200">
                          <a:solidFill>
                            <a:schemeClr val="lt1"/>
                          </a:solidFill>
                          <a:latin typeface="Arial"/>
                        </a:defRPr>
                      </a:lvl4pPr>
                      <a:lvl5pPr marL="1828251" algn="l" defTabSz="914126" rtl="0" eaLnBrk="1" latinLnBrk="0" hangingPunct="1">
                        <a:defRPr sz="1799" b="1" kern="1200">
                          <a:solidFill>
                            <a:schemeClr val="lt1"/>
                          </a:solidFill>
                          <a:latin typeface="Arial"/>
                        </a:defRPr>
                      </a:lvl5pPr>
                      <a:lvl6pPr marL="2285314" algn="l" defTabSz="914126" rtl="0" eaLnBrk="1" latinLnBrk="0" hangingPunct="1">
                        <a:defRPr sz="1799" b="1" kern="1200">
                          <a:solidFill>
                            <a:schemeClr val="lt1"/>
                          </a:solidFill>
                          <a:latin typeface="Arial"/>
                        </a:defRPr>
                      </a:lvl6pPr>
                      <a:lvl7pPr marL="2742377" algn="l" defTabSz="914126" rtl="0" eaLnBrk="1" latinLnBrk="0" hangingPunct="1">
                        <a:defRPr sz="1799" b="1" kern="1200">
                          <a:solidFill>
                            <a:schemeClr val="lt1"/>
                          </a:solidFill>
                          <a:latin typeface="Arial"/>
                        </a:defRPr>
                      </a:lvl7pPr>
                      <a:lvl8pPr marL="3199440" algn="l" defTabSz="914126" rtl="0" eaLnBrk="1" latinLnBrk="0" hangingPunct="1">
                        <a:defRPr sz="1799" b="1" kern="1200">
                          <a:solidFill>
                            <a:schemeClr val="lt1"/>
                          </a:solidFill>
                          <a:latin typeface="Arial"/>
                        </a:defRPr>
                      </a:lvl8pPr>
                      <a:lvl9pPr marL="3656503" algn="l" defTabSz="914126" rtl="0" eaLnBrk="1" latinLnBrk="0" hangingPunct="1">
                        <a:defRPr sz="1799" b="1" kern="1200">
                          <a:solidFill>
                            <a:schemeClr val="lt1"/>
                          </a:solidFill>
                          <a:latin typeface="Arial"/>
                        </a:defRPr>
                      </a:lvl9pPr>
                    </a:lstStyle>
                    <a:p>
                      <a:r>
                        <a:rPr lang="en-US" sz="1400" dirty="0"/>
                        <a:t>Description</a:t>
                      </a:r>
                    </a:p>
                  </a:txBody>
                  <a:tcPr marL="121888" marR="12188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8CA8"/>
                    </a:solidFill>
                  </a:tcPr>
                </a:tc>
                <a:extLst>
                  <a:ext uri="{0D108BD9-81ED-4DB2-BD59-A6C34878D82A}">
                    <a16:rowId xmlns:a16="http://schemas.microsoft.com/office/drawing/2014/main" val="10000"/>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d_dataout</a:t>
                      </a:r>
                      <a:endParaRPr lang="en-US" sz="1200" dirty="0"/>
                    </a:p>
                  </a:txBody>
                  <a:tcPr marL="121888" marR="12188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Output data.</a:t>
                      </a:r>
                    </a:p>
                  </a:txBody>
                  <a:tcPr marL="121888" marR="12188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1"/>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d_req_write</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Asserted to initiate a bus access.</a:t>
                      </a:r>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extLst>
                  <a:ext uri="{0D108BD9-81ED-4DB2-BD59-A6C34878D82A}">
                    <a16:rowId xmlns:a16="http://schemas.microsoft.com/office/drawing/2014/main" val="10002"/>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d_req_din</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Asserted if the bus </a:t>
                      </a:r>
                      <a:r>
                        <a:rPr lang="en-US" sz="1200" baseline="0" dirty="0"/>
                        <a:t>access </a:t>
                      </a:r>
                      <a:r>
                        <a:rPr lang="en-US" sz="1200" dirty="0"/>
                        <a:t>is to</a:t>
                      </a:r>
                      <a:r>
                        <a:rPr lang="en-US" sz="1200" baseline="0" dirty="0"/>
                        <a:t> write. Remains low if the access it to read.</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3"/>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d_rsp_read</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Asserted to start a bus read (completes</a:t>
                      </a:r>
                      <a:r>
                        <a:rPr lang="en-US" sz="1200" baseline="0" dirty="0"/>
                        <a:t> a bus access request and starts reading data)</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extLst>
                  <a:ext uri="{0D108BD9-81ED-4DB2-BD59-A6C34878D82A}">
                    <a16:rowId xmlns:a16="http://schemas.microsoft.com/office/drawing/2014/main" val="10004"/>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d_address</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Offset for the base address.</a:t>
                      </a:r>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40000"/>
                      </a:srgbClr>
                    </a:solidFill>
                  </a:tcPr>
                </a:tc>
                <a:extLst>
                  <a:ext uri="{0D108BD9-81ED-4DB2-BD59-A6C34878D82A}">
                    <a16:rowId xmlns:a16="http://schemas.microsoft.com/office/drawing/2014/main" val="10005"/>
                  </a:ext>
                </a:extLst>
              </a:tr>
              <a:tr h="370840">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err="1">
                          <a:latin typeface="+mn-lt"/>
                        </a:rPr>
                        <a:t>d_size</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tc>
                  <a:txBody>
                    <a:bodyPr/>
                    <a:lstStyle>
                      <a:lvl1pPr marL="0" algn="l" defTabSz="914126" rtl="0" eaLnBrk="1" latinLnBrk="0" hangingPunct="1">
                        <a:defRPr sz="1799" kern="1200">
                          <a:solidFill>
                            <a:schemeClr val="dk1"/>
                          </a:solidFill>
                          <a:latin typeface="Arial"/>
                        </a:defRPr>
                      </a:lvl1pPr>
                      <a:lvl2pPr marL="457063" algn="l" defTabSz="914126" rtl="0" eaLnBrk="1" latinLnBrk="0" hangingPunct="1">
                        <a:defRPr sz="1799" kern="1200">
                          <a:solidFill>
                            <a:schemeClr val="dk1"/>
                          </a:solidFill>
                          <a:latin typeface="Arial"/>
                        </a:defRPr>
                      </a:lvl2pPr>
                      <a:lvl3pPr marL="914126" algn="l" defTabSz="914126" rtl="0" eaLnBrk="1" latinLnBrk="0" hangingPunct="1">
                        <a:defRPr sz="1799" kern="1200">
                          <a:solidFill>
                            <a:schemeClr val="dk1"/>
                          </a:solidFill>
                          <a:latin typeface="Arial"/>
                        </a:defRPr>
                      </a:lvl3pPr>
                      <a:lvl4pPr marL="1371189" algn="l" defTabSz="914126" rtl="0" eaLnBrk="1" latinLnBrk="0" hangingPunct="1">
                        <a:defRPr sz="1799" kern="1200">
                          <a:solidFill>
                            <a:schemeClr val="dk1"/>
                          </a:solidFill>
                          <a:latin typeface="Arial"/>
                        </a:defRPr>
                      </a:lvl4pPr>
                      <a:lvl5pPr marL="1828251" algn="l" defTabSz="914126" rtl="0" eaLnBrk="1" latinLnBrk="0" hangingPunct="1">
                        <a:defRPr sz="1799" kern="1200">
                          <a:solidFill>
                            <a:schemeClr val="dk1"/>
                          </a:solidFill>
                          <a:latin typeface="Arial"/>
                        </a:defRPr>
                      </a:lvl5pPr>
                      <a:lvl6pPr marL="2285314" algn="l" defTabSz="914126" rtl="0" eaLnBrk="1" latinLnBrk="0" hangingPunct="1">
                        <a:defRPr sz="1799" kern="1200">
                          <a:solidFill>
                            <a:schemeClr val="dk1"/>
                          </a:solidFill>
                          <a:latin typeface="Arial"/>
                        </a:defRPr>
                      </a:lvl6pPr>
                      <a:lvl7pPr marL="2742377" algn="l" defTabSz="914126" rtl="0" eaLnBrk="1" latinLnBrk="0" hangingPunct="1">
                        <a:defRPr sz="1799" kern="1200">
                          <a:solidFill>
                            <a:schemeClr val="dk1"/>
                          </a:solidFill>
                          <a:latin typeface="Arial"/>
                        </a:defRPr>
                      </a:lvl7pPr>
                      <a:lvl8pPr marL="3199440" algn="l" defTabSz="914126" rtl="0" eaLnBrk="1" latinLnBrk="0" hangingPunct="1">
                        <a:defRPr sz="1799" kern="1200">
                          <a:solidFill>
                            <a:schemeClr val="dk1"/>
                          </a:solidFill>
                          <a:latin typeface="Arial"/>
                        </a:defRPr>
                      </a:lvl8pPr>
                      <a:lvl9pPr marL="3656503" algn="l" defTabSz="914126" rtl="0" eaLnBrk="1" latinLnBrk="0" hangingPunct="1">
                        <a:defRPr sz="1799" kern="1200">
                          <a:solidFill>
                            <a:schemeClr val="dk1"/>
                          </a:solidFill>
                          <a:latin typeface="Arial"/>
                        </a:defRPr>
                      </a:lvl9pPr>
                    </a:lstStyle>
                    <a:p>
                      <a:r>
                        <a:rPr lang="en-US" sz="1200" dirty="0"/>
                        <a:t>Indicates the </a:t>
                      </a:r>
                      <a:r>
                        <a:rPr lang="en-US" sz="1200" baseline="0" dirty="0"/>
                        <a:t>burst (read or write) size.</a:t>
                      </a:r>
                      <a:endParaRPr lang="en-US" sz="1200" dirty="0"/>
                    </a:p>
                  </a:txBody>
                  <a:tcPr marL="121888" marR="12188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CA8">
                        <a:tint val="20000"/>
                      </a:srgbClr>
                    </a:solidFill>
                  </a:tcPr>
                </a:tc>
                <a:extLst>
                  <a:ext uri="{0D108BD9-81ED-4DB2-BD59-A6C34878D82A}">
                    <a16:rowId xmlns:a16="http://schemas.microsoft.com/office/drawing/2014/main" val="10006"/>
                  </a:ext>
                </a:extLst>
              </a:tr>
            </a:tbl>
          </a:graphicData>
        </a:graphic>
      </p:graphicFrame>
      <p:sp>
        <p:nvSpPr>
          <p:cNvPr id="58" name="TextBox 57">
            <a:extLst>
              <a:ext uri="{FF2B5EF4-FFF2-40B4-BE49-F238E27FC236}">
                <a16:creationId xmlns:a16="http://schemas.microsoft.com/office/drawing/2014/main" id="{4FEFBECA-32EA-4FA1-B6AD-7AA802A53322}"/>
              </a:ext>
            </a:extLst>
          </p:cNvPr>
          <p:cNvSpPr txBox="1"/>
          <p:nvPr/>
        </p:nvSpPr>
        <p:spPr>
          <a:xfrm>
            <a:off x="669508" y="5401867"/>
            <a:ext cx="4760980" cy="461665"/>
          </a:xfrm>
          <a:prstGeom prst="rect">
            <a:avLst/>
          </a:prstGeom>
          <a:solidFill>
            <a:srgbClr val="FFFF99"/>
          </a:solidFill>
          <a:ln>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latin typeface="Arial"/>
              </a:rPr>
              <a:t>Standard Mode</a:t>
            </a:r>
            <a:r>
              <a:rPr lang="en-US" sz="1200" b="1" kern="0" dirty="0">
                <a:solidFill>
                  <a:srgbClr val="000000"/>
                </a:solidFill>
                <a:latin typeface="Arial"/>
              </a:rPr>
              <a:t>: The address port gives the index address e.g. *(</a:t>
            </a:r>
            <a:r>
              <a:rPr lang="en-US" sz="1200" b="1" kern="0" dirty="0" err="1">
                <a:solidFill>
                  <a:srgbClr val="000000"/>
                </a:solidFill>
                <a:latin typeface="Arial"/>
              </a:rPr>
              <a:t>d+i</a:t>
            </a:r>
            <a:r>
              <a:rPr lang="en-US" sz="1200" b="1" kern="0" dirty="0">
                <a:solidFill>
                  <a:srgbClr val="000000"/>
                </a:solidFill>
                <a:latin typeface="Arial"/>
              </a:rPr>
              <a:t>), </a:t>
            </a:r>
            <a:r>
              <a:rPr lang="en-US" sz="1200" b="1" kern="0" dirty="0" err="1">
                <a:solidFill>
                  <a:srgbClr val="000000"/>
                </a:solidFill>
                <a:latin typeface="Arial"/>
              </a:rPr>
              <a:t>addr</a:t>
            </a:r>
            <a:r>
              <a:rPr lang="en-US" sz="1200" b="1" kern="0" dirty="0">
                <a:solidFill>
                  <a:srgbClr val="000000"/>
                </a:solidFill>
                <a:latin typeface="Arial"/>
              </a:rPr>
              <a:t> = value of “</a:t>
            </a:r>
            <a:r>
              <a:rPr lang="en-US" sz="1200" b="1" kern="0" dirty="0" err="1">
                <a:solidFill>
                  <a:srgbClr val="000000"/>
                </a:solidFill>
                <a:latin typeface="Arial"/>
              </a:rPr>
              <a:t>i</a:t>
            </a:r>
            <a:r>
              <a:rPr lang="en-US" sz="1200" b="1" kern="0" dirty="0">
                <a:solidFill>
                  <a:srgbClr val="000000"/>
                </a:solidFill>
                <a:latin typeface="Arial"/>
              </a:rPr>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C0642A-15C4-475F-807C-96CF7A09036F}"/>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3" name="Rectangle 2"/>
          <p:cNvSpPr/>
          <p:nvPr/>
        </p:nvSpPr>
        <p:spPr>
          <a:xfrm>
            <a:off x="10115129" y="325615"/>
            <a:ext cx="1643284" cy="1569660"/>
          </a:xfrm>
          <a:prstGeom prst="rect">
            <a:avLst/>
          </a:prstGeom>
          <a:solidFill>
            <a:schemeClr val="bg1"/>
          </a:solidFill>
        </p:spPr>
        <p:txBody>
          <a:bodyPr wrap="square">
            <a:spAutoFit/>
          </a:bodyPr>
          <a:lstStyle/>
          <a:p>
            <a:pPr defTabSz="914400"/>
            <a:r>
              <a:rPr lang="en-US" sz="1200" dirty="0">
                <a:solidFill>
                  <a:srgbClr val="0C0C0C"/>
                </a:solidFill>
                <a:latin typeface="Arial"/>
              </a:rPr>
              <a:t>void foo (</a:t>
            </a:r>
            <a:r>
              <a:rPr lang="en-US" sz="1200" dirty="0" err="1">
                <a:solidFill>
                  <a:srgbClr val="0C0C0C"/>
                </a:solidFill>
                <a:latin typeface="Arial"/>
              </a:rPr>
              <a:t>int</a:t>
            </a:r>
            <a:r>
              <a:rPr lang="en-US" sz="1200" dirty="0">
                <a:solidFill>
                  <a:srgbClr val="0C0C0C"/>
                </a:solidFill>
                <a:latin typeface="Arial"/>
              </a:rPr>
              <a:t> *d) {</a:t>
            </a:r>
          </a:p>
          <a:p>
            <a:pPr defTabSz="914400"/>
            <a:r>
              <a:rPr lang="en-US" sz="1200" dirty="0">
                <a:solidFill>
                  <a:srgbClr val="0C0C0C"/>
                </a:solidFill>
                <a:latin typeface="Arial"/>
              </a:rPr>
              <a:t>    static </a:t>
            </a:r>
            <a:r>
              <a:rPr lang="en-US" sz="1200" dirty="0" err="1">
                <a:solidFill>
                  <a:srgbClr val="0C0C0C"/>
                </a:solidFill>
                <a:latin typeface="Arial"/>
              </a:rPr>
              <a:t>int</a:t>
            </a:r>
            <a:r>
              <a:rPr lang="en-US" sz="1200" dirty="0">
                <a:solidFill>
                  <a:srgbClr val="0C0C0C"/>
                </a:solidFill>
                <a:latin typeface="Arial"/>
              </a:rPr>
              <a:t> </a:t>
            </a:r>
            <a:r>
              <a:rPr lang="en-US" sz="1200" dirty="0" err="1">
                <a:solidFill>
                  <a:srgbClr val="0C0C0C"/>
                </a:solidFill>
                <a:latin typeface="Arial"/>
              </a:rPr>
              <a:t>acc</a:t>
            </a:r>
            <a:r>
              <a:rPr lang="en-US" sz="1200" dirty="0">
                <a:solidFill>
                  <a:srgbClr val="0C0C0C"/>
                </a:solidFill>
                <a:latin typeface="Arial"/>
              </a:rPr>
              <a:t> = 0;</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i;</a:t>
            </a:r>
          </a:p>
          <a:p>
            <a:pPr defTabSz="914400"/>
            <a:r>
              <a:rPr lang="en-US" sz="1200" dirty="0">
                <a:solidFill>
                  <a:srgbClr val="0C0C0C"/>
                </a:solidFill>
                <a:latin typeface="Arial"/>
              </a:rPr>
              <a:t>    for (i=0;i&lt;4;i++) {</a:t>
            </a:r>
          </a:p>
          <a:p>
            <a:pPr defTabSz="914400"/>
            <a:r>
              <a:rPr lang="en-US" sz="1200" dirty="0">
                <a:solidFill>
                  <a:srgbClr val="0C0C0C"/>
                </a:solidFill>
                <a:latin typeface="Arial"/>
              </a:rPr>
              <a:t>          </a:t>
            </a:r>
            <a:r>
              <a:rPr lang="en-US" sz="1200" dirty="0" err="1">
                <a:solidFill>
                  <a:srgbClr val="0C0C0C"/>
                </a:solidFill>
                <a:latin typeface="Arial"/>
              </a:rPr>
              <a:t>acc</a:t>
            </a:r>
            <a:r>
              <a:rPr lang="en-US" sz="1200" dirty="0">
                <a:solidFill>
                  <a:srgbClr val="0C0C0C"/>
                </a:solidFill>
                <a:latin typeface="Arial"/>
              </a:rPr>
              <a:t> += d[i+1];</a:t>
            </a:r>
          </a:p>
          <a:p>
            <a:pPr defTabSz="914400"/>
            <a:r>
              <a:rPr lang="en-US" sz="1200" dirty="0">
                <a:solidFill>
                  <a:srgbClr val="0C0C0C"/>
                </a:solidFill>
                <a:latin typeface="Arial"/>
              </a:rPr>
              <a:t>          d[i] = </a:t>
            </a:r>
            <a:r>
              <a:rPr lang="en-US" sz="1200" dirty="0" err="1">
                <a:solidFill>
                  <a:srgbClr val="0C0C0C"/>
                </a:solidFill>
                <a:latin typeface="Arial"/>
              </a:rPr>
              <a:t>acc</a:t>
            </a:r>
            <a:r>
              <a:rPr lang="en-US" sz="1200" dirty="0">
                <a:solidFill>
                  <a:srgbClr val="0C0C0C"/>
                </a:solidFill>
                <a:latin typeface="Arial"/>
              </a:rPr>
              <a:t>;</a:t>
            </a:r>
          </a:p>
          <a:p>
            <a:pPr defTabSz="914400"/>
            <a:r>
              <a:rPr lang="en-US" sz="1200" dirty="0">
                <a:solidFill>
                  <a:srgbClr val="0C0C0C"/>
                </a:solidFill>
                <a:latin typeface="Arial"/>
              </a:rPr>
              <a:t>     }</a:t>
            </a:r>
          </a:p>
          <a:p>
            <a:pPr defTabSz="914400"/>
            <a:r>
              <a:rPr lang="en-US" sz="1200" dirty="0">
                <a:solidFill>
                  <a:srgbClr val="0C0C0C"/>
                </a:solidFill>
                <a:latin typeface="Arial"/>
              </a:rPr>
              <a:t>}</a:t>
            </a:r>
          </a:p>
        </p:txBody>
      </p:sp>
      <p:sp>
        <p:nvSpPr>
          <p:cNvPr id="2" name="Title 1"/>
          <p:cNvSpPr>
            <a:spLocks noGrp="1"/>
          </p:cNvSpPr>
          <p:nvPr>
            <p:ph type="title"/>
          </p:nvPr>
        </p:nvSpPr>
        <p:spPr/>
        <p:txBody>
          <a:bodyPr/>
          <a:lstStyle/>
          <a:p>
            <a:r>
              <a:rPr lang="en-US" strike="sngStrike" dirty="0"/>
              <a:t>Bus IO Protocol (Standard, Read)</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74</a:t>
            </a:fld>
            <a:endParaRPr lang="en-US" dirty="0">
              <a:solidFill>
                <a:srgbClr val="0C0C0C">
                  <a:tint val="75000"/>
                </a:srgbClr>
              </a:solidFill>
              <a:latin typeface="Arial"/>
            </a:endParaRPr>
          </a:p>
        </p:txBody>
      </p:sp>
      <p:sp>
        <p:nvSpPr>
          <p:cNvPr id="10"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74</a:t>
            </a:fld>
            <a:endParaRPr lang="en-US" sz="1000" dirty="0">
              <a:solidFill>
                <a:srgbClr val="FFFFFF"/>
              </a:solidFill>
              <a:latin typeface="Arial" charset="0"/>
              <a:ea typeface="ＭＳ Ｐゴシック" pitchFamily="34" charset="-128"/>
              <a:cs typeface="Arial" charset="0"/>
            </a:endParaRPr>
          </a:p>
        </p:txBody>
      </p:sp>
      <p:pic>
        <p:nvPicPr>
          <p:cNvPr id="13" name="Picture 12" descr="AESL_Port_Level_IO_BusRead_stall.PNG">
            <a:extLst>
              <a:ext uri="{FF2B5EF4-FFF2-40B4-BE49-F238E27FC236}">
                <a16:creationId xmlns:a16="http://schemas.microsoft.com/office/drawing/2014/main" id="{ABC71971-0DCE-43F0-878C-82DD81AFAD27}"/>
              </a:ext>
            </a:extLst>
          </p:cNvPr>
          <p:cNvPicPr>
            <a:picLocks noChangeAspect="1"/>
          </p:cNvPicPr>
          <p:nvPr/>
        </p:nvPicPr>
        <p:blipFill>
          <a:blip r:embed="rId2"/>
          <a:stretch>
            <a:fillRect/>
          </a:stretch>
        </p:blipFill>
        <p:spPr>
          <a:xfrm>
            <a:off x="335188" y="1802552"/>
            <a:ext cx="8497716" cy="4032524"/>
          </a:xfrm>
          <a:prstGeom prst="rect">
            <a:avLst/>
          </a:prstGeom>
        </p:spPr>
      </p:pic>
      <p:sp>
        <p:nvSpPr>
          <p:cNvPr id="14" name="Content Placeholder 2">
            <a:extLst>
              <a:ext uri="{FF2B5EF4-FFF2-40B4-BE49-F238E27FC236}">
                <a16:creationId xmlns:a16="http://schemas.microsoft.com/office/drawing/2014/main" id="{3229C547-812D-4C8A-A38D-4663FDF6F8F7}"/>
              </a:ext>
            </a:extLst>
          </p:cNvPr>
          <p:cNvSpPr txBox="1">
            <a:spLocks/>
          </p:cNvSpPr>
          <p:nvPr/>
        </p:nvSpPr>
        <p:spPr bwMode="auto">
          <a:xfrm>
            <a:off x="7734189" y="1904328"/>
            <a:ext cx="4249047" cy="384048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 </a:t>
            </a:r>
            <a:r>
              <a:rPr lang="en-US" sz="1400" i="1" u="sng" kern="0" dirty="0">
                <a:solidFill>
                  <a:srgbClr val="000000"/>
                </a:solidFill>
                <a:latin typeface="Arial"/>
                <a:ea typeface="ＭＳ Ｐゴシック" pitchFamily="24" charset="-128"/>
                <a:cs typeface="ＭＳ Ｐゴシック" pitchFamily="24" charset="-128"/>
              </a:rPr>
              <a:t>until a read is required</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 </a:t>
            </a:r>
            <a:r>
              <a:rPr lang="en-US" sz="1400" kern="0" dirty="0" err="1">
                <a:solidFill>
                  <a:srgbClr val="000000"/>
                </a:solidFill>
                <a:latin typeface="Arial"/>
                <a:ea typeface="ＭＳ Ｐゴシック" pitchFamily="24" charset="-128"/>
                <a:cs typeface="ＭＳ Ｐゴシック" pitchFamily="24" charset="-128"/>
              </a:rPr>
              <a:t>req_write</a:t>
            </a:r>
            <a:r>
              <a:rPr lang="en-US" sz="1400" kern="0" dirty="0">
                <a:solidFill>
                  <a:srgbClr val="000000"/>
                </a:solidFill>
                <a:latin typeface="Arial"/>
                <a:ea typeface="ＭＳ Ｐゴシック" pitchFamily="24" charset="-128"/>
                <a:cs typeface="ＭＳ Ｐゴシック" pitchFamily="24" charset="-128"/>
              </a:rPr>
              <a:t> high with </a:t>
            </a:r>
            <a:r>
              <a:rPr lang="en-US" sz="1400" kern="0" dirty="0" err="1">
                <a:solidFill>
                  <a:srgbClr val="000000"/>
                </a:solidFill>
                <a:latin typeface="Arial"/>
                <a:ea typeface="ＭＳ Ｐゴシック" pitchFamily="24" charset="-128"/>
                <a:cs typeface="ＭＳ Ｐゴシック" pitchFamily="24" charset="-128"/>
              </a:rPr>
              <a:t>req_din</a:t>
            </a:r>
            <a:r>
              <a:rPr lang="en-US" sz="1400" kern="0" dirty="0">
                <a:solidFill>
                  <a:srgbClr val="000000"/>
                </a:solidFill>
                <a:latin typeface="Arial"/>
                <a:ea typeface="ＭＳ Ｐゴシック" pitchFamily="24" charset="-128"/>
                <a:cs typeface="ＭＳ Ｐゴシック" pitchFamily="24" charset="-128"/>
              </a:rPr>
              <a:t> low indicates a read request</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 read address is supplied: value is the pointer index value</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is asserted high to indicate data is available</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As soon as data is available, </a:t>
            </a:r>
            <a:r>
              <a:rPr lang="en-US" sz="1400" kern="0" dirty="0" err="1">
                <a:solidFill>
                  <a:srgbClr val="000000"/>
                </a:solidFill>
                <a:latin typeface="Arial"/>
                <a:ea typeface="ＭＳ Ｐゴシック" pitchFamily="24" charset="-128"/>
                <a:cs typeface="ＭＳ Ｐゴシック" pitchFamily="24" charset="-128"/>
              </a:rPr>
              <a:t>rsp_read</a:t>
            </a:r>
            <a:r>
              <a:rPr lang="en-US" sz="1400" kern="0" dirty="0">
                <a:solidFill>
                  <a:srgbClr val="000000"/>
                </a:solidFill>
                <a:latin typeface="Arial"/>
                <a:ea typeface="ＭＳ Ｐゴシック" pitchFamily="24" charset="-128"/>
                <a:cs typeface="ＭＳ Ｐゴシック" pitchFamily="24" charset="-128"/>
              </a:rPr>
              <a:t> will go high</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Reads will occur when required, so long as data is available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is high)</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ABEE36-2C95-4B03-A89C-AC191F2224CA}"/>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 name="Title 1"/>
          <p:cNvSpPr>
            <a:spLocks noGrp="1"/>
          </p:cNvSpPr>
          <p:nvPr>
            <p:ph type="title"/>
          </p:nvPr>
        </p:nvSpPr>
        <p:spPr/>
        <p:txBody>
          <a:bodyPr/>
          <a:lstStyle/>
          <a:p>
            <a:r>
              <a:rPr lang="en-US" strike="sngStrike" dirty="0"/>
              <a:t>Bus IO Protocol (Standard, Write)</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75</a:t>
            </a:fld>
            <a:endParaRPr lang="en-US" dirty="0">
              <a:solidFill>
                <a:srgbClr val="0C0C0C">
                  <a:tint val="75000"/>
                </a:srgbClr>
              </a:solidFill>
              <a:latin typeface="Arial"/>
            </a:endParaRPr>
          </a:p>
        </p:txBody>
      </p:sp>
      <p:sp>
        <p:nvSpPr>
          <p:cNvPr id="9"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75</a:t>
            </a:fld>
            <a:endParaRPr lang="en-US" sz="1000" dirty="0">
              <a:solidFill>
                <a:srgbClr val="FFFFFF"/>
              </a:solidFill>
              <a:latin typeface="Arial" charset="0"/>
              <a:ea typeface="ＭＳ Ｐゴシック" pitchFamily="34" charset="-128"/>
              <a:cs typeface="Arial" charset="0"/>
            </a:endParaRPr>
          </a:p>
        </p:txBody>
      </p:sp>
      <p:sp>
        <p:nvSpPr>
          <p:cNvPr id="14" name="Rectangle 13"/>
          <p:cNvSpPr/>
          <p:nvPr/>
        </p:nvSpPr>
        <p:spPr>
          <a:xfrm>
            <a:off x="10413893" y="207926"/>
            <a:ext cx="1643284" cy="1569660"/>
          </a:xfrm>
          <a:prstGeom prst="rect">
            <a:avLst/>
          </a:prstGeom>
          <a:solidFill>
            <a:schemeClr val="bg1"/>
          </a:solidFill>
        </p:spPr>
        <p:txBody>
          <a:bodyPr wrap="square">
            <a:spAutoFit/>
          </a:bodyPr>
          <a:lstStyle/>
          <a:p>
            <a:pPr defTabSz="914400"/>
            <a:r>
              <a:rPr lang="en-US" sz="1200" dirty="0">
                <a:solidFill>
                  <a:srgbClr val="0C0C0C"/>
                </a:solidFill>
                <a:latin typeface="Arial"/>
              </a:rPr>
              <a:t>void foo (</a:t>
            </a:r>
            <a:r>
              <a:rPr lang="en-US" sz="1200" dirty="0" err="1">
                <a:solidFill>
                  <a:srgbClr val="0C0C0C"/>
                </a:solidFill>
                <a:latin typeface="Arial"/>
              </a:rPr>
              <a:t>int</a:t>
            </a:r>
            <a:r>
              <a:rPr lang="en-US" sz="1200" dirty="0">
                <a:solidFill>
                  <a:srgbClr val="0C0C0C"/>
                </a:solidFill>
                <a:latin typeface="Arial"/>
              </a:rPr>
              <a:t> *d) {</a:t>
            </a:r>
          </a:p>
          <a:p>
            <a:pPr defTabSz="914400"/>
            <a:r>
              <a:rPr lang="en-US" sz="1200" dirty="0">
                <a:solidFill>
                  <a:srgbClr val="0C0C0C"/>
                </a:solidFill>
                <a:latin typeface="Arial"/>
              </a:rPr>
              <a:t>    static </a:t>
            </a:r>
            <a:r>
              <a:rPr lang="en-US" sz="1200" dirty="0" err="1">
                <a:solidFill>
                  <a:srgbClr val="0C0C0C"/>
                </a:solidFill>
                <a:latin typeface="Arial"/>
              </a:rPr>
              <a:t>int</a:t>
            </a:r>
            <a:r>
              <a:rPr lang="en-US" sz="1200" dirty="0">
                <a:solidFill>
                  <a:srgbClr val="0C0C0C"/>
                </a:solidFill>
                <a:latin typeface="Arial"/>
              </a:rPr>
              <a:t> </a:t>
            </a:r>
            <a:r>
              <a:rPr lang="en-US" sz="1200" dirty="0" err="1">
                <a:solidFill>
                  <a:srgbClr val="0C0C0C"/>
                </a:solidFill>
                <a:latin typeface="Arial"/>
              </a:rPr>
              <a:t>acc</a:t>
            </a:r>
            <a:r>
              <a:rPr lang="en-US" sz="1200" dirty="0">
                <a:solidFill>
                  <a:srgbClr val="0C0C0C"/>
                </a:solidFill>
                <a:latin typeface="Arial"/>
              </a:rPr>
              <a:t> = 0;</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i;</a:t>
            </a:r>
          </a:p>
          <a:p>
            <a:pPr defTabSz="914400"/>
            <a:r>
              <a:rPr lang="en-US" sz="1200" dirty="0">
                <a:solidFill>
                  <a:srgbClr val="0C0C0C"/>
                </a:solidFill>
                <a:latin typeface="Arial"/>
              </a:rPr>
              <a:t>    for (i=0;i&lt;4;i++) {</a:t>
            </a:r>
          </a:p>
          <a:p>
            <a:pPr defTabSz="914400"/>
            <a:r>
              <a:rPr lang="en-US" sz="1200" dirty="0">
                <a:solidFill>
                  <a:srgbClr val="0C0C0C"/>
                </a:solidFill>
                <a:latin typeface="Arial"/>
              </a:rPr>
              <a:t>          </a:t>
            </a:r>
            <a:r>
              <a:rPr lang="en-US" sz="1200" dirty="0" err="1">
                <a:solidFill>
                  <a:srgbClr val="0C0C0C"/>
                </a:solidFill>
                <a:latin typeface="Arial"/>
              </a:rPr>
              <a:t>acc</a:t>
            </a:r>
            <a:r>
              <a:rPr lang="en-US" sz="1200" dirty="0">
                <a:solidFill>
                  <a:srgbClr val="0C0C0C"/>
                </a:solidFill>
                <a:latin typeface="Arial"/>
              </a:rPr>
              <a:t> += d[i+1];</a:t>
            </a:r>
          </a:p>
          <a:p>
            <a:pPr defTabSz="914400"/>
            <a:r>
              <a:rPr lang="en-US" sz="1200" dirty="0">
                <a:solidFill>
                  <a:srgbClr val="0C0C0C"/>
                </a:solidFill>
                <a:latin typeface="Arial"/>
              </a:rPr>
              <a:t>          d[i] = </a:t>
            </a:r>
            <a:r>
              <a:rPr lang="en-US" sz="1200" dirty="0" err="1">
                <a:solidFill>
                  <a:srgbClr val="0C0C0C"/>
                </a:solidFill>
                <a:latin typeface="Arial"/>
              </a:rPr>
              <a:t>acc</a:t>
            </a:r>
            <a:r>
              <a:rPr lang="en-US" sz="1200" dirty="0">
                <a:solidFill>
                  <a:srgbClr val="0C0C0C"/>
                </a:solidFill>
                <a:latin typeface="Arial"/>
              </a:rPr>
              <a:t>;</a:t>
            </a:r>
          </a:p>
          <a:p>
            <a:pPr defTabSz="914400"/>
            <a:r>
              <a:rPr lang="en-US" sz="1200" dirty="0">
                <a:solidFill>
                  <a:srgbClr val="0C0C0C"/>
                </a:solidFill>
                <a:latin typeface="Arial"/>
              </a:rPr>
              <a:t>     }</a:t>
            </a:r>
          </a:p>
          <a:p>
            <a:pPr defTabSz="914400"/>
            <a:r>
              <a:rPr lang="en-US" sz="1200" dirty="0">
                <a:solidFill>
                  <a:srgbClr val="0C0C0C"/>
                </a:solidFill>
                <a:latin typeface="Arial"/>
              </a:rPr>
              <a:t>}</a:t>
            </a:r>
          </a:p>
        </p:txBody>
      </p:sp>
      <p:pic>
        <p:nvPicPr>
          <p:cNvPr id="13" name="Picture 12" descr="AESL_Port_Level_IO_BusWrite_stall.PNG">
            <a:extLst>
              <a:ext uri="{FF2B5EF4-FFF2-40B4-BE49-F238E27FC236}">
                <a16:creationId xmlns:a16="http://schemas.microsoft.com/office/drawing/2014/main" id="{7396AF7D-0117-47DA-8885-4590FF9660C0}"/>
              </a:ext>
            </a:extLst>
          </p:cNvPr>
          <p:cNvPicPr>
            <a:picLocks noChangeAspect="1"/>
          </p:cNvPicPr>
          <p:nvPr/>
        </p:nvPicPr>
        <p:blipFill>
          <a:blip r:embed="rId2"/>
          <a:stretch>
            <a:fillRect/>
          </a:stretch>
        </p:blipFill>
        <p:spPr>
          <a:xfrm>
            <a:off x="464736" y="1739180"/>
            <a:ext cx="8373673" cy="3994120"/>
          </a:xfrm>
          <a:prstGeom prst="rect">
            <a:avLst/>
          </a:prstGeom>
        </p:spPr>
      </p:pic>
      <p:sp>
        <p:nvSpPr>
          <p:cNvPr id="15" name="Content Placeholder 2">
            <a:extLst>
              <a:ext uri="{FF2B5EF4-FFF2-40B4-BE49-F238E27FC236}">
                <a16:creationId xmlns:a16="http://schemas.microsoft.com/office/drawing/2014/main" id="{ABD96B7F-C647-46F5-9D1D-1F66E3DC2F53}"/>
              </a:ext>
            </a:extLst>
          </p:cNvPr>
          <p:cNvSpPr txBox="1">
            <a:spLocks/>
          </p:cNvSpPr>
          <p:nvPr/>
        </p:nvSpPr>
        <p:spPr bwMode="auto">
          <a:xfrm>
            <a:off x="7427029" y="1777586"/>
            <a:ext cx="4249047" cy="420624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After start, idle goes low and the RTL operates </a:t>
            </a:r>
            <a:r>
              <a:rPr lang="en-US" sz="1400" i="1" u="sng" kern="0" dirty="0">
                <a:solidFill>
                  <a:srgbClr val="000000"/>
                </a:solidFill>
                <a:latin typeface="Arial"/>
                <a:ea typeface="ＭＳ Ｐゴシック" pitchFamily="24" charset="-128"/>
                <a:cs typeface="ＭＳ Ｐゴシック" pitchFamily="24" charset="-128"/>
              </a:rPr>
              <a:t>until a write is required</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When a write is required, data and address are applied</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RTL will stall (wait) until the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is asserted high to indicate space is available</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As soon as data is available, </a:t>
            </a:r>
            <a:r>
              <a:rPr lang="en-US" sz="1400" kern="0" dirty="0" err="1">
                <a:solidFill>
                  <a:srgbClr val="000000"/>
                </a:solidFill>
                <a:latin typeface="Arial"/>
                <a:ea typeface="ＭＳ Ｐゴシック" pitchFamily="24" charset="-128"/>
                <a:cs typeface="ＭＳ Ｐゴシック" pitchFamily="24" charset="-128"/>
              </a:rPr>
              <a:t>rsp_write</a:t>
            </a:r>
            <a:r>
              <a:rPr lang="en-US" sz="1400" kern="0" dirty="0">
                <a:solidFill>
                  <a:srgbClr val="000000"/>
                </a:solidFill>
                <a:latin typeface="Arial"/>
                <a:ea typeface="ＭＳ Ｐゴシック" pitchFamily="24" charset="-128"/>
                <a:cs typeface="ＭＳ Ｐゴシック" pitchFamily="24" charset="-128"/>
              </a:rPr>
              <a:t> and </a:t>
            </a:r>
            <a:r>
              <a:rPr lang="en-US" sz="1400" kern="0" dirty="0" err="1">
                <a:solidFill>
                  <a:srgbClr val="000000"/>
                </a:solidFill>
                <a:latin typeface="Arial"/>
                <a:ea typeface="ＭＳ Ｐゴシック" pitchFamily="24" charset="-128"/>
                <a:cs typeface="ＭＳ Ｐゴシック" pitchFamily="24" charset="-128"/>
              </a:rPr>
              <a:t>req</a:t>
            </a:r>
            <a:r>
              <a:rPr lang="en-US" sz="1400" kern="0" dirty="0">
                <a:solidFill>
                  <a:srgbClr val="000000"/>
                </a:solidFill>
                <a:latin typeface="Arial"/>
                <a:ea typeface="ＭＳ Ｐゴシック" pitchFamily="24" charset="-128"/>
                <a:cs typeface="ＭＳ Ｐゴシック" pitchFamily="24" charset="-128"/>
              </a:rPr>
              <a:t>-din will go high</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 </a:t>
            </a:r>
            <a:r>
              <a:rPr lang="en-US" sz="1400" kern="0" dirty="0" err="1">
                <a:solidFill>
                  <a:srgbClr val="000000"/>
                </a:solidFill>
                <a:latin typeface="Arial"/>
                <a:ea typeface="ＭＳ Ｐゴシック" pitchFamily="24" charset="-128"/>
                <a:cs typeface="ＭＳ Ｐゴシック" pitchFamily="24" charset="-128"/>
              </a:rPr>
              <a:t>req_write</a:t>
            </a:r>
            <a:r>
              <a:rPr lang="en-US" sz="1400" kern="0" dirty="0">
                <a:solidFill>
                  <a:srgbClr val="000000"/>
                </a:solidFill>
                <a:latin typeface="Arial"/>
                <a:ea typeface="ＭＳ Ｐゴシック" pitchFamily="24" charset="-128"/>
                <a:cs typeface="ＭＳ Ｐゴシック" pitchFamily="24" charset="-128"/>
              </a:rPr>
              <a:t> high with </a:t>
            </a:r>
            <a:r>
              <a:rPr lang="en-US" sz="1400" kern="0" dirty="0" err="1">
                <a:solidFill>
                  <a:srgbClr val="000000"/>
                </a:solidFill>
                <a:latin typeface="Arial"/>
                <a:ea typeface="ＭＳ Ｐゴシック" pitchFamily="24" charset="-128"/>
                <a:cs typeface="ＭＳ Ｐゴシック" pitchFamily="24" charset="-128"/>
              </a:rPr>
              <a:t>req_din</a:t>
            </a:r>
            <a:r>
              <a:rPr lang="en-US" sz="1400" kern="0" dirty="0">
                <a:solidFill>
                  <a:srgbClr val="000000"/>
                </a:solidFill>
                <a:latin typeface="Arial"/>
                <a:ea typeface="ＭＳ Ｐゴシック" pitchFamily="24" charset="-128"/>
                <a:cs typeface="ＭＳ Ｐゴシック" pitchFamily="24" charset="-128"/>
              </a:rPr>
              <a:t> high indicates a write request</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There is no acknowledge for writes in this </a:t>
            </a:r>
            <a:r>
              <a:rPr lang="en-US" sz="1400" kern="0" dirty="0" err="1">
                <a:solidFill>
                  <a:srgbClr val="000000"/>
                </a:solidFill>
                <a:latin typeface="Arial"/>
                <a:ea typeface="ＭＳ Ｐゴシック" pitchFamily="24" charset="-128"/>
                <a:cs typeface="ＭＳ Ｐゴシック" pitchFamily="24" charset="-128"/>
              </a:rPr>
              <a:t>interace</a:t>
            </a: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Write will occur when required, so long as data is available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is high)</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F75681-4169-4ADF-B3FC-E41C28A0BA67}"/>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 name="Title 1"/>
          <p:cNvSpPr>
            <a:spLocks noGrp="1"/>
          </p:cNvSpPr>
          <p:nvPr>
            <p:ph type="title"/>
          </p:nvPr>
        </p:nvSpPr>
        <p:spPr/>
        <p:txBody>
          <a:bodyPr/>
          <a:lstStyle/>
          <a:p>
            <a:r>
              <a:rPr lang="en-US" strike="sngStrike" dirty="0"/>
              <a:t>Bus IO Protocol (Burst, Read)</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76</a:t>
            </a:fld>
            <a:endParaRPr lang="en-US" dirty="0">
              <a:solidFill>
                <a:srgbClr val="0C0C0C">
                  <a:tint val="75000"/>
                </a:srgbClr>
              </a:solidFill>
              <a:latin typeface="Arial"/>
            </a:endParaRPr>
          </a:p>
        </p:txBody>
      </p:sp>
      <p:sp>
        <p:nvSpPr>
          <p:cNvPr id="14" name="Rectangle 13"/>
          <p:cNvSpPr/>
          <p:nvPr/>
        </p:nvSpPr>
        <p:spPr>
          <a:xfrm>
            <a:off x="9100320" y="549482"/>
            <a:ext cx="2616452" cy="1938992"/>
          </a:xfrm>
          <a:prstGeom prst="rect">
            <a:avLst/>
          </a:prstGeom>
          <a:solidFill>
            <a:schemeClr val="bg1"/>
          </a:solidFill>
        </p:spPr>
        <p:txBody>
          <a:bodyPr wrap="square">
            <a:spAutoFit/>
          </a:bodyPr>
          <a:lstStyle/>
          <a:p>
            <a:pPr defTabSz="914400"/>
            <a:r>
              <a:rPr lang="en-US" sz="1200" dirty="0">
                <a:solidFill>
                  <a:srgbClr val="0C0C0C"/>
                </a:solidFill>
                <a:latin typeface="Arial"/>
              </a:rPr>
              <a:t>void foo (</a:t>
            </a:r>
            <a:r>
              <a:rPr lang="en-US" sz="1200" dirty="0" err="1">
                <a:solidFill>
                  <a:srgbClr val="0C0C0C"/>
                </a:solidFill>
                <a:latin typeface="Arial"/>
              </a:rPr>
              <a:t>int</a:t>
            </a:r>
            <a:r>
              <a:rPr lang="en-US" sz="1200" dirty="0">
                <a:solidFill>
                  <a:srgbClr val="0C0C0C"/>
                </a:solidFill>
                <a:latin typeface="Arial"/>
              </a:rPr>
              <a:t> *d) {</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buf1[4], buf2[4];</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i;</a:t>
            </a:r>
          </a:p>
          <a:p>
            <a:pPr defTabSz="914400"/>
            <a:r>
              <a:rPr lang="en-US" sz="1200" dirty="0">
                <a:solidFill>
                  <a:srgbClr val="0C0C0C"/>
                </a:solidFill>
                <a:latin typeface="Arial"/>
              </a:rPr>
              <a:t>    </a:t>
            </a:r>
            <a:r>
              <a:rPr lang="en-US" sz="1200" b="1" dirty="0" err="1">
                <a:solidFill>
                  <a:srgbClr val="0C0C0C"/>
                </a:solidFill>
                <a:latin typeface="Arial"/>
              </a:rPr>
              <a:t>memcpy</a:t>
            </a:r>
            <a:r>
              <a:rPr lang="en-US" sz="1200" b="1" dirty="0">
                <a:solidFill>
                  <a:srgbClr val="0C0C0C"/>
                </a:solidFill>
                <a:latin typeface="Arial"/>
              </a:rPr>
              <a:t>(buf1,d,4*</a:t>
            </a:r>
            <a:r>
              <a:rPr lang="en-US" sz="1200" b="1" dirty="0" err="1">
                <a:solidFill>
                  <a:srgbClr val="0C0C0C"/>
                </a:solidFill>
                <a:latin typeface="Arial"/>
              </a:rPr>
              <a:t>sizeof</a:t>
            </a:r>
            <a:r>
              <a:rPr lang="en-US" sz="1200" b="1" dirty="0">
                <a:solidFill>
                  <a:srgbClr val="0C0C0C"/>
                </a:solidFill>
                <a:latin typeface="Arial"/>
              </a:rPr>
              <a:t>(</a:t>
            </a:r>
            <a:r>
              <a:rPr lang="en-US" sz="1200" b="1" dirty="0" err="1">
                <a:solidFill>
                  <a:srgbClr val="0C0C0C"/>
                </a:solidFill>
                <a:latin typeface="Arial"/>
              </a:rPr>
              <a:t>int</a:t>
            </a:r>
            <a:r>
              <a:rPr lang="en-US" sz="1200" b="1" dirty="0">
                <a:solidFill>
                  <a:srgbClr val="0C0C0C"/>
                </a:solidFill>
                <a:latin typeface="Arial"/>
              </a:rPr>
              <a:t>));</a:t>
            </a:r>
          </a:p>
          <a:p>
            <a:pPr defTabSz="914400"/>
            <a:endParaRPr lang="en-US" sz="1200" dirty="0">
              <a:solidFill>
                <a:srgbClr val="0C0C0C"/>
              </a:solidFill>
              <a:latin typeface="Arial"/>
            </a:endParaRPr>
          </a:p>
          <a:p>
            <a:pPr defTabSz="914400"/>
            <a:r>
              <a:rPr lang="en-US" sz="1200" dirty="0">
                <a:solidFill>
                  <a:srgbClr val="0C0C0C"/>
                </a:solidFill>
                <a:latin typeface="Arial"/>
              </a:rPr>
              <a:t>    for (i=0;i&lt;4;i++) {</a:t>
            </a:r>
          </a:p>
          <a:p>
            <a:pPr defTabSz="914400"/>
            <a:r>
              <a:rPr lang="en-US" sz="1200" dirty="0">
                <a:solidFill>
                  <a:srgbClr val="0C0C0C"/>
                </a:solidFill>
                <a:latin typeface="Arial"/>
              </a:rPr>
              <a:t>           buf2[i] = buf1[3-i];</a:t>
            </a:r>
          </a:p>
          <a:p>
            <a:pPr defTabSz="914400"/>
            <a:r>
              <a:rPr lang="en-US" sz="1200" dirty="0">
                <a:solidFill>
                  <a:srgbClr val="0C0C0C"/>
                </a:solidFill>
                <a:latin typeface="Arial"/>
              </a:rPr>
              <a:t>     }</a:t>
            </a:r>
          </a:p>
          <a:p>
            <a:pPr defTabSz="914400"/>
            <a:r>
              <a:rPr lang="en-US" sz="1200" dirty="0">
                <a:solidFill>
                  <a:srgbClr val="0C0C0C"/>
                </a:solidFill>
                <a:latin typeface="Arial"/>
              </a:rPr>
              <a:t>     </a:t>
            </a:r>
            <a:r>
              <a:rPr lang="en-US" sz="1200" dirty="0" err="1">
                <a:solidFill>
                  <a:srgbClr val="0C0C0C"/>
                </a:solidFill>
                <a:latin typeface="Arial"/>
              </a:rPr>
              <a:t>memcpy</a:t>
            </a:r>
            <a:r>
              <a:rPr lang="en-US" sz="1200" dirty="0">
                <a:solidFill>
                  <a:srgbClr val="0C0C0C"/>
                </a:solidFill>
                <a:latin typeface="Arial"/>
              </a:rPr>
              <a:t>(d,buf2,4*</a:t>
            </a:r>
            <a:r>
              <a:rPr lang="en-US" sz="1200" dirty="0" err="1">
                <a:solidFill>
                  <a:srgbClr val="0C0C0C"/>
                </a:solidFill>
                <a:latin typeface="Arial"/>
              </a:rPr>
              <a:t>sizeof</a:t>
            </a:r>
            <a:r>
              <a:rPr lang="en-US" sz="1200" dirty="0">
                <a:solidFill>
                  <a:srgbClr val="0C0C0C"/>
                </a:solidFill>
                <a:latin typeface="Arial"/>
              </a:rPr>
              <a:t>(</a:t>
            </a:r>
            <a:r>
              <a:rPr lang="en-US" sz="1200" dirty="0" err="1">
                <a:solidFill>
                  <a:srgbClr val="0C0C0C"/>
                </a:solidFill>
                <a:latin typeface="Arial"/>
              </a:rPr>
              <a:t>int</a:t>
            </a:r>
            <a:r>
              <a:rPr lang="en-US" sz="1200" dirty="0">
                <a:solidFill>
                  <a:srgbClr val="0C0C0C"/>
                </a:solidFill>
                <a:latin typeface="Arial"/>
              </a:rPr>
              <a:t>));</a:t>
            </a:r>
          </a:p>
          <a:p>
            <a:pPr defTabSz="914400"/>
            <a:r>
              <a:rPr lang="en-US" sz="1200" dirty="0">
                <a:solidFill>
                  <a:srgbClr val="0C0C0C"/>
                </a:solidFill>
                <a:latin typeface="Arial"/>
              </a:rPr>
              <a:t>}</a:t>
            </a:r>
          </a:p>
        </p:txBody>
      </p:sp>
      <p:pic>
        <p:nvPicPr>
          <p:cNvPr id="13" name="Picture 12" descr="AESL_Port_Level_IO_BusReadBurst_stall.PNG">
            <a:extLst>
              <a:ext uri="{FF2B5EF4-FFF2-40B4-BE49-F238E27FC236}">
                <a16:creationId xmlns:a16="http://schemas.microsoft.com/office/drawing/2014/main" id="{91B99890-E801-4077-BD62-8C0C6EC92CE4}"/>
              </a:ext>
            </a:extLst>
          </p:cNvPr>
          <p:cNvPicPr>
            <a:picLocks noChangeAspect="1"/>
          </p:cNvPicPr>
          <p:nvPr/>
        </p:nvPicPr>
        <p:blipFill>
          <a:blip r:embed="rId2"/>
          <a:stretch>
            <a:fillRect/>
          </a:stretch>
        </p:blipFill>
        <p:spPr>
          <a:xfrm>
            <a:off x="362349" y="1739182"/>
            <a:ext cx="8328563" cy="4032525"/>
          </a:xfrm>
          <a:prstGeom prst="rect">
            <a:avLst/>
          </a:prstGeom>
        </p:spPr>
      </p:pic>
      <p:sp>
        <p:nvSpPr>
          <p:cNvPr id="15" name="Content Placeholder 2">
            <a:extLst>
              <a:ext uri="{FF2B5EF4-FFF2-40B4-BE49-F238E27FC236}">
                <a16:creationId xmlns:a16="http://schemas.microsoft.com/office/drawing/2014/main" id="{69598984-514E-4E8B-9F4B-AAAB1AA73506}"/>
              </a:ext>
            </a:extLst>
          </p:cNvPr>
          <p:cNvSpPr txBox="1">
            <a:spLocks/>
          </p:cNvSpPr>
          <p:nvPr/>
        </p:nvSpPr>
        <p:spPr bwMode="auto">
          <a:xfrm>
            <a:off x="7631802" y="2507280"/>
            <a:ext cx="4249047" cy="2726754"/>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Similar to a Standard Mode</a:t>
            </a:r>
          </a:p>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This example uses a burst=4</a:t>
            </a:r>
          </a:p>
          <a:p>
            <a:pPr marL="342900" indent="-342900" defTabSz="914400" fontAlgn="base">
              <a:spcBef>
                <a:spcPct val="20000"/>
              </a:spcBef>
              <a:spcAft>
                <a:spcPct val="0"/>
              </a:spcAft>
              <a:buFont typeface="Arial" charset="0"/>
              <a:buChar char="•"/>
              <a:defRPr/>
            </a:pPr>
            <a:endParaRPr lang="en-US" sz="1400" i="1"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base address is zero</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burst size is placed on port size</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All reads are done consecutively</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a:t>
            </a:r>
            <a:r>
              <a:rPr lang="en-US" sz="1400" kern="0" dirty="0" err="1">
                <a:solidFill>
                  <a:srgbClr val="000000"/>
                </a:solidFill>
                <a:latin typeface="Arial"/>
                <a:ea typeface="ＭＳ Ｐゴシック" pitchFamily="24" charset="-128"/>
                <a:cs typeface="ＭＳ Ｐゴシック" pitchFamily="24" charset="-128"/>
              </a:rPr>
              <a:t>empty_n</a:t>
            </a:r>
            <a:r>
              <a:rPr lang="en-US" sz="1400" kern="0" dirty="0">
                <a:solidFill>
                  <a:srgbClr val="000000"/>
                </a:solidFill>
                <a:latin typeface="Arial"/>
                <a:ea typeface="ＭＳ Ｐゴシック" pitchFamily="24" charset="-128"/>
                <a:cs typeface="ＭＳ Ｐゴシック" pitchFamily="24" charset="-128"/>
              </a:rPr>
              <a:t> signal will stall the RTL until data is available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6ED8B2-9D90-48AC-847E-B32FA67DF8F8}"/>
              </a:ext>
            </a:extLst>
          </p:cNvPr>
          <p:cNvSpPr/>
          <p:nvPr/>
        </p:nvSpPr>
        <p:spPr>
          <a:xfrm>
            <a:off x="259962" y="1393535"/>
            <a:ext cx="10801793" cy="491584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
        <p:nvSpPr>
          <p:cNvPr id="2" name="Title 1"/>
          <p:cNvSpPr>
            <a:spLocks noGrp="1"/>
          </p:cNvSpPr>
          <p:nvPr>
            <p:ph type="title"/>
          </p:nvPr>
        </p:nvSpPr>
        <p:spPr/>
        <p:txBody>
          <a:bodyPr/>
          <a:lstStyle/>
          <a:p>
            <a:r>
              <a:rPr lang="en-US" strike="sngStrike" dirty="0"/>
              <a:t>Bus IO Protocol (Burst, Write)</a:t>
            </a:r>
          </a:p>
        </p:txBody>
      </p:sp>
      <p:sp>
        <p:nvSpPr>
          <p:cNvPr id="3" name="Slide Number Placeholder 2"/>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77</a:t>
            </a:fld>
            <a:endParaRPr lang="en-US" dirty="0">
              <a:solidFill>
                <a:srgbClr val="0C0C0C">
                  <a:tint val="75000"/>
                </a:srgbClr>
              </a:solidFill>
              <a:latin typeface="Arial"/>
            </a:endParaRPr>
          </a:p>
        </p:txBody>
      </p:sp>
      <p:sp>
        <p:nvSpPr>
          <p:cNvPr id="10" name="Slide Number Placeholder 4"/>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rgbClr val="FFFFFF"/>
                </a:solidFill>
                <a:latin typeface="Arial" charset="0"/>
                <a:ea typeface="ＭＳ Ｐゴシック" pitchFamily="34" charset="-128"/>
                <a:cs typeface="Arial" charset="0"/>
              </a:rPr>
              <a:t>22- </a:t>
            </a:r>
            <a:fld id="{0E88F696-905B-490D-9D4B-033243675593}" type="slidenum">
              <a:rPr lang="en-US" sz="1000">
                <a:solidFill>
                  <a:srgbClr val="FFFFFF"/>
                </a:solidFill>
                <a:latin typeface="Arial" charset="0"/>
                <a:ea typeface="ＭＳ Ｐゴシック" pitchFamily="34" charset="-128"/>
                <a:cs typeface="Arial" charset="0"/>
              </a:rPr>
              <a:pPr defTabSz="457200" fontAlgn="base">
                <a:spcBef>
                  <a:spcPct val="0"/>
                </a:spcBef>
                <a:spcAft>
                  <a:spcPct val="0"/>
                </a:spcAft>
                <a:defRPr/>
              </a:pPr>
              <a:t>77</a:t>
            </a:fld>
            <a:endParaRPr lang="en-US" sz="1000" dirty="0">
              <a:solidFill>
                <a:srgbClr val="FFFFFF"/>
              </a:solidFill>
              <a:latin typeface="Arial" charset="0"/>
              <a:ea typeface="ＭＳ Ｐゴシック" pitchFamily="34" charset="-128"/>
              <a:cs typeface="Arial" charset="0"/>
            </a:endParaRPr>
          </a:p>
        </p:txBody>
      </p:sp>
      <p:sp>
        <p:nvSpPr>
          <p:cNvPr id="9" name="Rectangle 8"/>
          <p:cNvSpPr/>
          <p:nvPr/>
        </p:nvSpPr>
        <p:spPr>
          <a:xfrm>
            <a:off x="9100320" y="549482"/>
            <a:ext cx="2616452" cy="1938992"/>
          </a:xfrm>
          <a:prstGeom prst="rect">
            <a:avLst/>
          </a:prstGeom>
          <a:solidFill>
            <a:schemeClr val="bg1"/>
          </a:solidFill>
        </p:spPr>
        <p:txBody>
          <a:bodyPr wrap="square">
            <a:spAutoFit/>
          </a:bodyPr>
          <a:lstStyle/>
          <a:p>
            <a:pPr defTabSz="914400"/>
            <a:r>
              <a:rPr lang="en-US" sz="1200" dirty="0">
                <a:solidFill>
                  <a:srgbClr val="0C0C0C"/>
                </a:solidFill>
                <a:latin typeface="Arial"/>
              </a:rPr>
              <a:t>void foo (</a:t>
            </a:r>
            <a:r>
              <a:rPr lang="en-US" sz="1200" dirty="0" err="1">
                <a:solidFill>
                  <a:srgbClr val="0C0C0C"/>
                </a:solidFill>
                <a:latin typeface="Arial"/>
              </a:rPr>
              <a:t>int</a:t>
            </a:r>
            <a:r>
              <a:rPr lang="en-US" sz="1200" dirty="0">
                <a:solidFill>
                  <a:srgbClr val="0C0C0C"/>
                </a:solidFill>
                <a:latin typeface="Arial"/>
              </a:rPr>
              <a:t> *d) {</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buf1[4], buf2[4];</a:t>
            </a:r>
          </a:p>
          <a:p>
            <a:pPr defTabSz="914400"/>
            <a:r>
              <a:rPr lang="en-US" sz="1200" dirty="0">
                <a:solidFill>
                  <a:srgbClr val="0C0C0C"/>
                </a:solidFill>
                <a:latin typeface="Arial"/>
              </a:rPr>
              <a:t>    </a:t>
            </a:r>
            <a:r>
              <a:rPr lang="en-US" sz="1200" dirty="0" err="1">
                <a:solidFill>
                  <a:srgbClr val="0C0C0C"/>
                </a:solidFill>
                <a:latin typeface="Arial"/>
              </a:rPr>
              <a:t>int</a:t>
            </a:r>
            <a:r>
              <a:rPr lang="en-US" sz="1200" dirty="0">
                <a:solidFill>
                  <a:srgbClr val="0C0C0C"/>
                </a:solidFill>
                <a:latin typeface="Arial"/>
              </a:rPr>
              <a:t> i;</a:t>
            </a:r>
          </a:p>
          <a:p>
            <a:pPr defTabSz="914400"/>
            <a:r>
              <a:rPr lang="en-US" sz="1200" dirty="0">
                <a:solidFill>
                  <a:srgbClr val="0C0C0C"/>
                </a:solidFill>
                <a:latin typeface="Arial"/>
              </a:rPr>
              <a:t>    </a:t>
            </a:r>
            <a:r>
              <a:rPr lang="en-US" sz="1200" dirty="0" err="1">
                <a:solidFill>
                  <a:srgbClr val="0C0C0C"/>
                </a:solidFill>
                <a:latin typeface="Arial"/>
              </a:rPr>
              <a:t>memcpy</a:t>
            </a:r>
            <a:r>
              <a:rPr lang="en-US" sz="1200" dirty="0">
                <a:solidFill>
                  <a:srgbClr val="0C0C0C"/>
                </a:solidFill>
                <a:latin typeface="Arial"/>
              </a:rPr>
              <a:t>(buf1,d,4*</a:t>
            </a:r>
            <a:r>
              <a:rPr lang="en-US" sz="1200" dirty="0" err="1">
                <a:solidFill>
                  <a:srgbClr val="0C0C0C"/>
                </a:solidFill>
                <a:latin typeface="Arial"/>
              </a:rPr>
              <a:t>sizeof</a:t>
            </a:r>
            <a:r>
              <a:rPr lang="en-US" sz="1200" dirty="0">
                <a:solidFill>
                  <a:srgbClr val="0C0C0C"/>
                </a:solidFill>
                <a:latin typeface="Arial"/>
              </a:rPr>
              <a:t>(</a:t>
            </a:r>
            <a:r>
              <a:rPr lang="en-US" sz="1200" dirty="0" err="1">
                <a:solidFill>
                  <a:srgbClr val="0C0C0C"/>
                </a:solidFill>
                <a:latin typeface="Arial"/>
              </a:rPr>
              <a:t>int</a:t>
            </a:r>
            <a:r>
              <a:rPr lang="en-US" sz="1200" dirty="0">
                <a:solidFill>
                  <a:srgbClr val="0C0C0C"/>
                </a:solidFill>
                <a:latin typeface="Arial"/>
              </a:rPr>
              <a:t>));</a:t>
            </a:r>
          </a:p>
          <a:p>
            <a:pPr defTabSz="914400"/>
            <a:endParaRPr lang="en-US" sz="1200" dirty="0">
              <a:solidFill>
                <a:srgbClr val="0C0C0C"/>
              </a:solidFill>
              <a:latin typeface="Arial"/>
            </a:endParaRPr>
          </a:p>
          <a:p>
            <a:pPr defTabSz="914400"/>
            <a:r>
              <a:rPr lang="en-US" sz="1200" dirty="0">
                <a:solidFill>
                  <a:srgbClr val="0C0C0C"/>
                </a:solidFill>
                <a:latin typeface="Arial"/>
              </a:rPr>
              <a:t>    for (i=0;i&lt;4;i++) {</a:t>
            </a:r>
          </a:p>
          <a:p>
            <a:pPr defTabSz="914400"/>
            <a:r>
              <a:rPr lang="en-US" sz="1200" dirty="0">
                <a:solidFill>
                  <a:srgbClr val="0C0C0C"/>
                </a:solidFill>
                <a:latin typeface="Arial"/>
              </a:rPr>
              <a:t>           buf2[i] = buf1[3-i];</a:t>
            </a:r>
          </a:p>
          <a:p>
            <a:pPr defTabSz="914400"/>
            <a:r>
              <a:rPr lang="en-US" sz="1200" dirty="0">
                <a:solidFill>
                  <a:srgbClr val="0C0C0C"/>
                </a:solidFill>
                <a:latin typeface="Arial"/>
              </a:rPr>
              <a:t>     }</a:t>
            </a:r>
          </a:p>
          <a:p>
            <a:pPr defTabSz="914400"/>
            <a:r>
              <a:rPr lang="en-US" sz="1200" dirty="0">
                <a:solidFill>
                  <a:srgbClr val="0C0C0C"/>
                </a:solidFill>
                <a:latin typeface="Arial"/>
              </a:rPr>
              <a:t>     </a:t>
            </a:r>
            <a:r>
              <a:rPr lang="en-US" sz="1200" b="1" dirty="0" err="1">
                <a:solidFill>
                  <a:srgbClr val="0C0C0C"/>
                </a:solidFill>
                <a:latin typeface="Arial"/>
              </a:rPr>
              <a:t>memcpy</a:t>
            </a:r>
            <a:r>
              <a:rPr lang="en-US" sz="1200" b="1" dirty="0">
                <a:solidFill>
                  <a:srgbClr val="0C0C0C"/>
                </a:solidFill>
                <a:latin typeface="Arial"/>
              </a:rPr>
              <a:t>(d,buf2,4*</a:t>
            </a:r>
            <a:r>
              <a:rPr lang="en-US" sz="1200" b="1" dirty="0" err="1">
                <a:solidFill>
                  <a:srgbClr val="0C0C0C"/>
                </a:solidFill>
                <a:latin typeface="Arial"/>
              </a:rPr>
              <a:t>sizeof</a:t>
            </a:r>
            <a:r>
              <a:rPr lang="en-US" sz="1200" b="1" dirty="0">
                <a:solidFill>
                  <a:srgbClr val="0C0C0C"/>
                </a:solidFill>
                <a:latin typeface="Arial"/>
              </a:rPr>
              <a:t>(</a:t>
            </a:r>
            <a:r>
              <a:rPr lang="en-US" sz="1200" b="1" dirty="0" err="1">
                <a:solidFill>
                  <a:srgbClr val="0C0C0C"/>
                </a:solidFill>
                <a:latin typeface="Arial"/>
              </a:rPr>
              <a:t>int</a:t>
            </a:r>
            <a:r>
              <a:rPr lang="en-US" sz="1200" b="1" dirty="0">
                <a:solidFill>
                  <a:srgbClr val="0C0C0C"/>
                </a:solidFill>
                <a:latin typeface="Arial"/>
              </a:rPr>
              <a:t>));</a:t>
            </a:r>
          </a:p>
          <a:p>
            <a:pPr defTabSz="914400"/>
            <a:r>
              <a:rPr lang="en-US" sz="1200" dirty="0">
                <a:solidFill>
                  <a:srgbClr val="0C0C0C"/>
                </a:solidFill>
                <a:latin typeface="Arial"/>
              </a:rPr>
              <a:t>}</a:t>
            </a:r>
          </a:p>
        </p:txBody>
      </p:sp>
      <p:pic>
        <p:nvPicPr>
          <p:cNvPr id="13" name="Picture 12" descr="AESL_Port_Level_IO_BusWrite_stall.PNG">
            <a:extLst>
              <a:ext uri="{FF2B5EF4-FFF2-40B4-BE49-F238E27FC236}">
                <a16:creationId xmlns:a16="http://schemas.microsoft.com/office/drawing/2014/main" id="{72EF80BD-3FB0-4EB4-A08E-54755BD0AE25}"/>
              </a:ext>
            </a:extLst>
          </p:cNvPr>
          <p:cNvPicPr>
            <a:picLocks noChangeAspect="1"/>
          </p:cNvPicPr>
          <p:nvPr/>
        </p:nvPicPr>
        <p:blipFill>
          <a:blip r:embed="rId2"/>
          <a:stretch>
            <a:fillRect/>
          </a:stretch>
        </p:blipFill>
        <p:spPr>
          <a:xfrm>
            <a:off x="413542" y="1739180"/>
            <a:ext cx="8395705" cy="4057164"/>
          </a:xfrm>
          <a:prstGeom prst="rect">
            <a:avLst/>
          </a:prstGeom>
        </p:spPr>
      </p:pic>
      <p:sp>
        <p:nvSpPr>
          <p:cNvPr id="14" name="Content Placeholder 2">
            <a:extLst>
              <a:ext uri="{FF2B5EF4-FFF2-40B4-BE49-F238E27FC236}">
                <a16:creationId xmlns:a16="http://schemas.microsoft.com/office/drawing/2014/main" id="{0F7D5005-9787-4374-966C-15A3F6CC02D9}"/>
              </a:ext>
            </a:extLst>
          </p:cNvPr>
          <p:cNvSpPr txBox="1">
            <a:spLocks/>
          </p:cNvSpPr>
          <p:nvPr/>
        </p:nvSpPr>
        <p:spPr bwMode="auto">
          <a:xfrm>
            <a:off x="7631802" y="2507280"/>
            <a:ext cx="4249047" cy="2765160"/>
          </a:xfrm>
          <a:prstGeom prst="rect">
            <a:avLst/>
          </a:prstGeom>
          <a:gradFill rotWithShape="1">
            <a:gsLst>
              <a:gs pos="0">
                <a:srgbClr val="B20838">
                  <a:tint val="50000"/>
                  <a:satMod val="300000"/>
                </a:srgbClr>
              </a:gs>
              <a:gs pos="35000">
                <a:srgbClr val="B20838">
                  <a:tint val="37000"/>
                  <a:satMod val="300000"/>
                </a:srgbClr>
              </a:gs>
              <a:gs pos="100000">
                <a:srgbClr val="B20838">
                  <a:tint val="15000"/>
                  <a:satMod val="350000"/>
                </a:srgbClr>
              </a:gs>
            </a:gsLst>
            <a:lin ang="16200000" scaled="1"/>
          </a:gradFill>
          <a:ln w="9525" cap="flat" cmpd="sng" algn="ctr">
            <a:solidFill>
              <a:srgbClr val="B20838">
                <a:shade val="95000"/>
                <a:satMod val="105000"/>
              </a:srgbClr>
            </a:solidFill>
            <a:prstDash val="soli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Similar to a Standard Mode</a:t>
            </a:r>
          </a:p>
          <a:p>
            <a:pPr marL="342900" indent="-342900" defTabSz="914400" fontAlgn="base">
              <a:spcBef>
                <a:spcPct val="20000"/>
              </a:spcBef>
              <a:spcAft>
                <a:spcPct val="0"/>
              </a:spcAft>
              <a:buFont typeface="Arial" charset="0"/>
              <a:buChar char="•"/>
              <a:defRPr/>
            </a:pPr>
            <a:r>
              <a:rPr lang="en-US" sz="1400" i="1" kern="0" dirty="0">
                <a:solidFill>
                  <a:srgbClr val="000000"/>
                </a:solidFill>
                <a:latin typeface="Arial"/>
                <a:ea typeface="ＭＳ Ｐゴシック" pitchFamily="24" charset="-128"/>
                <a:cs typeface="ＭＳ Ｐゴシック" pitchFamily="24" charset="-128"/>
              </a:rPr>
              <a:t>This example uses a burst=4</a:t>
            </a:r>
          </a:p>
          <a:p>
            <a:pPr marL="342900" indent="-342900" defTabSz="914400" fontAlgn="base">
              <a:spcBef>
                <a:spcPct val="20000"/>
              </a:spcBef>
              <a:spcAft>
                <a:spcPct val="0"/>
              </a:spcAft>
              <a:buFont typeface="Arial" charset="0"/>
              <a:buChar char="•"/>
              <a:defRPr/>
            </a:pPr>
            <a:endParaRPr lang="en-US" sz="1400" i="1"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base address is zero</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burst size is placed on port size</a:t>
            </a:r>
          </a:p>
          <a:p>
            <a:pPr marL="342900" indent="-342900" defTabSz="9144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All writes are done consecutively</a:t>
            </a:r>
          </a:p>
          <a:p>
            <a:pPr marL="342900" indent="-342900" defTabSz="914400" fontAlgn="base">
              <a:spcBef>
                <a:spcPct val="20000"/>
              </a:spcBef>
              <a:spcAft>
                <a:spcPct val="0"/>
              </a:spcAft>
              <a:buFont typeface="Arial" charset="0"/>
              <a:buChar char="•"/>
              <a:defRPr/>
            </a:pPr>
            <a:r>
              <a:rPr lang="en-US" sz="1400" kern="0" dirty="0">
                <a:solidFill>
                  <a:srgbClr val="000000"/>
                </a:solidFill>
                <a:latin typeface="Arial"/>
                <a:ea typeface="ＭＳ Ｐゴシック" pitchFamily="24" charset="-128"/>
                <a:cs typeface="ＭＳ Ｐゴシック" pitchFamily="24" charset="-128"/>
              </a:rPr>
              <a:t>The </a:t>
            </a:r>
            <a:r>
              <a:rPr lang="en-US" sz="1400" kern="0" dirty="0" err="1">
                <a:solidFill>
                  <a:srgbClr val="000000"/>
                </a:solidFill>
                <a:latin typeface="Arial"/>
                <a:ea typeface="ＭＳ Ｐゴシック" pitchFamily="24" charset="-128"/>
                <a:cs typeface="ＭＳ Ｐゴシック" pitchFamily="24" charset="-128"/>
              </a:rPr>
              <a:t>full_n</a:t>
            </a:r>
            <a:r>
              <a:rPr lang="en-US" sz="1400" kern="0" dirty="0">
                <a:solidFill>
                  <a:srgbClr val="000000"/>
                </a:solidFill>
                <a:latin typeface="Arial"/>
                <a:ea typeface="ＭＳ Ｐゴシック" pitchFamily="24" charset="-128"/>
                <a:cs typeface="ＭＳ Ｐゴシック" pitchFamily="24" charset="-128"/>
              </a:rPr>
              <a:t> signal will stall the RTL until data is available</a:t>
            </a:r>
          </a:p>
          <a:p>
            <a:pPr marL="342900" indent="-342900" defTabSz="457200" fontAlgn="base">
              <a:spcBef>
                <a:spcPct val="20000"/>
              </a:spcBef>
              <a:spcAft>
                <a:spcPct val="0"/>
              </a:spcAft>
              <a:buFont typeface="Arial" charset="0"/>
              <a:buChar char="•"/>
              <a:defRPr/>
            </a:pPr>
            <a:endParaRPr lang="en-US" sz="1400" kern="0" dirty="0">
              <a:solidFill>
                <a:srgbClr val="000000"/>
              </a:solidFill>
              <a:latin typeface="Arial"/>
              <a:ea typeface="ＭＳ Ｐゴシック" pitchFamily="24" charset="-128"/>
              <a:cs typeface="ＭＳ Ｐゴシック" pitchFamily="24" charset="-128"/>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01A4-AE25-4B92-83B3-3E89AFCD1AF5}"/>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34332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4" name="Slide Number Placeholder 3"/>
          <p:cNvSpPr>
            <a:spLocks noGrp="1"/>
          </p:cNvSpPr>
          <p:nvPr>
            <p:ph type="sldNum" sz="quarter" idx="10"/>
          </p:nvPr>
        </p:nvSpPr>
        <p:spPr>
          <a:xfrm>
            <a:off x="579120" y="6325606"/>
            <a:ext cx="2255519" cy="365125"/>
          </a:xfrm>
        </p:spPr>
        <p:txBody>
          <a:bodyPr/>
          <a:lstStyle/>
          <a:p>
            <a:pPr>
              <a:defRPr/>
            </a:pPr>
            <a:r>
              <a:rPr lang="en-US" dirty="0"/>
              <a:t>IO Level Protocols 22- </a:t>
            </a:r>
            <a:fld id="{060BD193-E118-4B16-863C-C8C12C675E3E}" type="slidenum">
              <a:rPr lang="en-US" smtClean="0"/>
              <a:pPr>
                <a:defRPr/>
              </a:pPr>
              <a:t>79</a:t>
            </a:fld>
            <a:endParaRPr lang="en-US" dirty="0"/>
          </a:p>
        </p:txBody>
      </p:sp>
      <p:sp>
        <p:nvSpPr>
          <p:cNvPr id="3" name="Content Placeholder 2"/>
          <p:cNvSpPr>
            <a:spLocks noGrp="1"/>
          </p:cNvSpPr>
          <p:nvPr>
            <p:ph idx="4294967295"/>
          </p:nvPr>
        </p:nvSpPr>
        <p:spPr>
          <a:xfrm>
            <a:off x="1689101" y="1327150"/>
            <a:ext cx="10501312" cy="4268788"/>
          </a:xfrm>
        </p:spPr>
        <p:txBody>
          <a:bodyPr/>
          <a:lstStyle/>
          <a:p>
            <a:r>
              <a:rPr lang="en-US" dirty="0" err="1"/>
              <a:t>Vitis</a:t>
            </a:r>
            <a:r>
              <a:rPr lang="en-US" dirty="0"/>
              <a:t> HLS has four types of IO</a:t>
            </a:r>
          </a:p>
          <a:p>
            <a:pPr marL="800100" lvl="1" indent="-342900"/>
            <a:r>
              <a:rPr lang="en-US" dirty="0"/>
              <a:t>Data ports created by the original C function arguments </a:t>
            </a:r>
          </a:p>
          <a:p>
            <a:pPr marL="800100" lvl="1" indent="-342900"/>
            <a:r>
              <a:rPr lang="en-US" dirty="0"/>
              <a:t>IO protocol signals added at the Block-Level</a:t>
            </a:r>
          </a:p>
          <a:p>
            <a:pPr marL="800100" lvl="1" indent="-342900"/>
            <a:r>
              <a:rPr lang="en-US" dirty="0"/>
              <a:t>IO protocol signals added at the Port-Level </a:t>
            </a:r>
          </a:p>
          <a:p>
            <a:pPr marL="800100" lvl="1" indent="-342900"/>
            <a:r>
              <a:rPr lang="en-US" dirty="0"/>
              <a:t>IO protocol signals added externally as IP Interfaces</a:t>
            </a:r>
            <a:r>
              <a:rPr lang="en-US" sz="1600" dirty="0"/>
              <a:t> </a:t>
            </a:r>
          </a:p>
          <a:p>
            <a:r>
              <a:rPr lang="en-US" dirty="0"/>
              <a:t>Block Level protocols provide default handshake</a:t>
            </a:r>
          </a:p>
          <a:p>
            <a:pPr marL="747713" lvl="1" indent="-347663"/>
            <a:r>
              <a:rPr lang="en-US" dirty="0"/>
              <a:t>Block Level handshakes are added to the RTL design</a:t>
            </a:r>
          </a:p>
          <a:p>
            <a:pPr marL="747713" lvl="1" indent="-347663"/>
            <a:r>
              <a:rPr lang="en-US" dirty="0"/>
              <a:t>Enables system level control &amp; sequencing</a:t>
            </a:r>
            <a:endParaRPr lang="en-US" b="0" dirty="0"/>
          </a:p>
          <a:p>
            <a:r>
              <a:rPr lang="en-US" dirty="0"/>
              <a:t>Port Level Protocols provide wide support for all standard IO protocols</a:t>
            </a:r>
          </a:p>
          <a:p>
            <a:pPr lvl="1"/>
            <a:r>
              <a:rPr lang="en-US" dirty="0"/>
              <a:t>The protocol is dependent on the C variable type</a:t>
            </a:r>
          </a:p>
          <a:p>
            <a:endParaRPr lang="en-US" dirty="0"/>
          </a:p>
          <a:p>
            <a:pPr lvl="1"/>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102: Sequential Design</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8</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normAutofit/>
          </a:bodyPr>
          <a:lstStyle/>
          <a:p>
            <a:r>
              <a:rPr lang="en-US" dirty="0"/>
              <a:t>The same adder design is now synthesized with a 3ns clock</a:t>
            </a:r>
          </a:p>
          <a:p>
            <a:pPr lvl="1"/>
            <a:r>
              <a:rPr lang="en-US" dirty="0"/>
              <a:t>The design now takes more than 1 cycle to complete</a:t>
            </a:r>
          </a:p>
          <a:p>
            <a:pPr lvl="1"/>
            <a:r>
              <a:rPr lang="en-US" dirty="0" err="1">
                <a:highlight>
                  <a:srgbClr val="FFFF00"/>
                </a:highlight>
              </a:rPr>
              <a:t>Vitis</a:t>
            </a:r>
            <a:r>
              <a:rPr lang="en-US" dirty="0"/>
              <a:t> HLS creates a </a:t>
            </a:r>
            <a:r>
              <a:rPr lang="en-US" b="1" u="sng" dirty="0"/>
              <a:t>sequential</a:t>
            </a:r>
            <a:r>
              <a:rPr lang="en-US" dirty="0"/>
              <a:t> design with the default port types</a:t>
            </a:r>
          </a:p>
          <a:p>
            <a:pPr lvl="1"/>
            <a:endParaRPr lang="en-US" dirty="0"/>
          </a:p>
          <a:p>
            <a:pPr lvl="1"/>
            <a:endParaRPr lang="en-US" dirty="0"/>
          </a:p>
          <a:p>
            <a:pPr>
              <a:buNone/>
            </a:pPr>
            <a:endParaRPr lang="en-US" dirty="0"/>
          </a:p>
          <a:p>
            <a:pPr>
              <a:buNone/>
            </a:pPr>
            <a:endParaRPr lang="en-US" dirty="0"/>
          </a:p>
          <a:p>
            <a:r>
              <a:rPr lang="en-US" dirty="0"/>
              <a:t>By Default ..</a:t>
            </a:r>
          </a:p>
          <a:p>
            <a:pPr lvl="1"/>
            <a:r>
              <a:rPr lang="en-US" dirty="0"/>
              <a:t>Block level handshake signals are added to the design</a:t>
            </a:r>
          </a:p>
          <a:p>
            <a:pPr lvl="1"/>
            <a:r>
              <a:rPr lang="en-US" dirty="0" err="1">
                <a:highlight>
                  <a:srgbClr val="FFFF00"/>
                </a:highlight>
              </a:rPr>
              <a:t>ap_start</a:t>
            </a:r>
            <a:r>
              <a:rPr lang="en-US" dirty="0">
                <a:highlight>
                  <a:srgbClr val="FFFF00"/>
                </a:highlight>
              </a:rPr>
              <a:t>: when to start</a:t>
            </a:r>
          </a:p>
          <a:p>
            <a:pPr lvl="1"/>
            <a:r>
              <a:rPr lang="en-US" dirty="0" err="1">
                <a:highlight>
                  <a:srgbClr val="FFFF00"/>
                </a:highlight>
              </a:rPr>
              <a:t>ap_done</a:t>
            </a:r>
            <a:r>
              <a:rPr lang="en-US" dirty="0">
                <a:highlight>
                  <a:srgbClr val="FFFF00"/>
                </a:highlight>
              </a:rPr>
              <a:t>: when the design has completed the operation</a:t>
            </a:r>
          </a:p>
          <a:p>
            <a:pPr lvl="1"/>
            <a:r>
              <a:rPr lang="en-US" dirty="0" err="1">
                <a:highlight>
                  <a:srgbClr val="FFFF00"/>
                </a:highlight>
              </a:rPr>
              <a:t>ap_idle</a:t>
            </a:r>
            <a:r>
              <a:rPr lang="en-US" dirty="0">
                <a:highlight>
                  <a:srgbClr val="FFFF00"/>
                </a:highlight>
              </a:rPr>
              <a:t>: when the design is idle</a:t>
            </a:r>
          </a:p>
        </p:txBody>
      </p:sp>
      <p:sp>
        <p:nvSpPr>
          <p:cNvPr id="25" name="TextBox 24">
            <a:extLst>
              <a:ext uri="{FF2B5EF4-FFF2-40B4-BE49-F238E27FC236}">
                <a16:creationId xmlns:a16="http://schemas.microsoft.com/office/drawing/2014/main" id="{43A3E89F-C0A0-4702-A2A2-9C82178B751B}"/>
              </a:ext>
            </a:extLst>
          </p:cNvPr>
          <p:cNvSpPr txBox="1"/>
          <p:nvPr/>
        </p:nvSpPr>
        <p:spPr>
          <a:xfrm>
            <a:off x="1347586" y="2699412"/>
            <a:ext cx="3839500" cy="1200329"/>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tabLst>
                <a:tab pos="457200" algn="l"/>
              </a:tabLst>
              <a:defRPr/>
            </a:pPr>
            <a:r>
              <a:rPr lang="en-US" sz="900" b="1" kern="0" dirty="0">
                <a:solidFill>
                  <a:srgbClr val="000000"/>
                </a:solidFill>
                <a:latin typeface="Arial"/>
              </a:rPr>
              <a:t>#include "</a:t>
            </a:r>
            <a:r>
              <a:rPr lang="en-US" sz="900" b="1" kern="0" dirty="0" err="1">
                <a:solidFill>
                  <a:srgbClr val="000000"/>
                </a:solidFill>
                <a:latin typeface="Arial"/>
              </a:rPr>
              <a:t>adders.h</a:t>
            </a:r>
            <a:r>
              <a:rPr lang="en-US" sz="900" b="1" kern="0" dirty="0">
                <a:solidFill>
                  <a:srgbClr val="000000"/>
                </a:solidFill>
                <a:latin typeface="Arial"/>
              </a:rPr>
              <a:t>"</a:t>
            </a:r>
          </a:p>
          <a:p>
            <a:pPr defTabSz="914400" fontAlgn="base">
              <a:spcBef>
                <a:spcPct val="0"/>
              </a:spcBef>
              <a:spcAft>
                <a:spcPct val="0"/>
              </a:spcAft>
              <a:tabLst>
                <a:tab pos="457200" algn="l"/>
              </a:tabLst>
              <a:defRPr/>
            </a:pPr>
            <a:r>
              <a:rPr lang="en-US" sz="900" b="1" kern="0" dirty="0" err="1">
                <a:solidFill>
                  <a:srgbClr val="000000"/>
                </a:solidFill>
                <a:latin typeface="Arial"/>
              </a:rPr>
              <a:t>int</a:t>
            </a:r>
            <a:r>
              <a:rPr lang="en-US" sz="900" b="1" kern="0" dirty="0">
                <a:solidFill>
                  <a:srgbClr val="000000"/>
                </a:solidFill>
                <a:latin typeface="Arial"/>
              </a:rPr>
              <a:t> adders(</a:t>
            </a:r>
            <a:r>
              <a:rPr lang="en-US" sz="900" b="1" kern="0" dirty="0" err="1">
                <a:solidFill>
                  <a:srgbClr val="000000"/>
                </a:solidFill>
                <a:latin typeface="Arial"/>
              </a:rPr>
              <a:t>int</a:t>
            </a:r>
            <a:r>
              <a:rPr lang="en-US" sz="900" b="1" kern="0" dirty="0">
                <a:solidFill>
                  <a:srgbClr val="000000"/>
                </a:solidFill>
                <a:latin typeface="Arial"/>
              </a:rPr>
              <a:t> in1, </a:t>
            </a:r>
            <a:r>
              <a:rPr lang="en-US" sz="900" b="1" kern="0" dirty="0" err="1">
                <a:solidFill>
                  <a:srgbClr val="000000"/>
                </a:solidFill>
                <a:latin typeface="Arial"/>
              </a:rPr>
              <a:t>int</a:t>
            </a:r>
            <a:r>
              <a:rPr lang="en-US" sz="900" b="1" kern="0" dirty="0">
                <a:solidFill>
                  <a:srgbClr val="000000"/>
                </a:solidFill>
                <a:latin typeface="Arial"/>
              </a:rPr>
              <a:t> in2, </a:t>
            </a:r>
            <a:r>
              <a:rPr lang="en-US" sz="900" b="1" kern="0" dirty="0" err="1">
                <a:solidFill>
                  <a:srgbClr val="000000"/>
                </a:solidFill>
                <a:latin typeface="Arial"/>
              </a:rPr>
              <a:t>int</a:t>
            </a:r>
            <a:r>
              <a:rPr lang="en-US" sz="900" b="1" kern="0" dirty="0">
                <a:solidFill>
                  <a:srgbClr val="000000"/>
                </a:solidFill>
                <a:latin typeface="Arial"/>
              </a:rPr>
              <a:t> in3) {</a:t>
            </a:r>
          </a:p>
          <a:p>
            <a:pPr defTabSz="914400" fontAlgn="base">
              <a:spcBef>
                <a:spcPct val="0"/>
              </a:spcBef>
              <a:spcAft>
                <a:spcPct val="0"/>
              </a:spcAft>
              <a:tabLst>
                <a:tab pos="457200" algn="l"/>
              </a:tabLst>
              <a:defRPr/>
            </a:pPr>
            <a:endParaRPr lang="en-US" sz="900" b="1" kern="0" dirty="0">
              <a:solidFill>
                <a:srgbClr val="000000"/>
              </a:solidFill>
              <a:latin typeface="Arial"/>
            </a:endParaRPr>
          </a:p>
          <a:p>
            <a:pPr defTabSz="914400" fontAlgn="base">
              <a:spcBef>
                <a:spcPct val="0"/>
              </a:spcBef>
              <a:spcAft>
                <a:spcPct val="0"/>
              </a:spcAft>
              <a:tabLst>
                <a:tab pos="457200" algn="l"/>
              </a:tabLst>
              <a:defRPr/>
            </a:pPr>
            <a:r>
              <a:rPr lang="en-US" sz="900" b="1" kern="0" dirty="0">
                <a:solidFill>
                  <a:srgbClr val="000000"/>
                </a:solidFill>
                <a:latin typeface="Arial"/>
              </a:rPr>
              <a:t>	</a:t>
            </a:r>
            <a:r>
              <a:rPr lang="en-US" sz="900" b="1" kern="0" dirty="0" err="1">
                <a:solidFill>
                  <a:srgbClr val="000000"/>
                </a:solidFill>
                <a:latin typeface="Arial"/>
              </a:rPr>
              <a:t>int</a:t>
            </a:r>
            <a:r>
              <a:rPr lang="en-US" sz="900" b="1" kern="0" dirty="0">
                <a:solidFill>
                  <a:srgbClr val="000000"/>
                </a:solidFill>
                <a:latin typeface="Arial"/>
              </a:rPr>
              <a:t> sum;</a:t>
            </a:r>
          </a:p>
          <a:p>
            <a:pPr defTabSz="914400" fontAlgn="base">
              <a:spcBef>
                <a:spcPct val="0"/>
              </a:spcBef>
              <a:spcAft>
                <a:spcPct val="0"/>
              </a:spcAft>
              <a:tabLst>
                <a:tab pos="457200" algn="l"/>
              </a:tabLst>
              <a:defRPr/>
            </a:pPr>
            <a:r>
              <a:rPr lang="en-US" sz="900" b="1" kern="0" dirty="0">
                <a:solidFill>
                  <a:srgbClr val="000000"/>
                </a:solidFill>
                <a:latin typeface="Arial"/>
              </a:rPr>
              <a:t>	sum = in1 + in2 + in3;</a:t>
            </a:r>
          </a:p>
          <a:p>
            <a:pPr defTabSz="914400" fontAlgn="base">
              <a:spcBef>
                <a:spcPct val="0"/>
              </a:spcBef>
              <a:spcAft>
                <a:spcPct val="0"/>
              </a:spcAft>
              <a:tabLst>
                <a:tab pos="457200" algn="l"/>
              </a:tabLst>
              <a:defRPr/>
            </a:pPr>
            <a:r>
              <a:rPr lang="en-US" sz="900" b="1" kern="0" dirty="0">
                <a:solidFill>
                  <a:srgbClr val="000000"/>
                </a:solidFill>
                <a:latin typeface="Arial"/>
              </a:rPr>
              <a:t>	return sum;</a:t>
            </a:r>
          </a:p>
          <a:p>
            <a:pPr defTabSz="914400" fontAlgn="base">
              <a:spcBef>
                <a:spcPct val="0"/>
              </a:spcBef>
              <a:spcAft>
                <a:spcPct val="0"/>
              </a:spcAft>
              <a:tabLst>
                <a:tab pos="457200" algn="l"/>
              </a:tabLst>
              <a:defRPr/>
            </a:pPr>
            <a:r>
              <a:rPr lang="en-US" sz="900" b="1" kern="0" dirty="0">
                <a:solidFill>
                  <a:srgbClr val="000000"/>
                </a:solidFill>
                <a:latin typeface="Arial"/>
              </a:rPr>
              <a:t>}</a:t>
            </a:r>
          </a:p>
          <a:p>
            <a:pPr defTabSz="914400" fontAlgn="base">
              <a:spcBef>
                <a:spcPct val="0"/>
              </a:spcBef>
              <a:spcAft>
                <a:spcPct val="0"/>
              </a:spcAft>
              <a:tabLst>
                <a:tab pos="457200" algn="l"/>
              </a:tabLst>
              <a:defRPr/>
            </a:pPr>
            <a:endParaRPr lang="en-US" sz="900" b="1" kern="0" dirty="0">
              <a:solidFill>
                <a:srgbClr val="000000"/>
              </a:solidFill>
              <a:latin typeface="Arial"/>
            </a:endParaRPr>
          </a:p>
        </p:txBody>
      </p:sp>
      <p:sp>
        <p:nvSpPr>
          <p:cNvPr id="26" name="Rectangle 25">
            <a:extLst>
              <a:ext uri="{FF2B5EF4-FFF2-40B4-BE49-F238E27FC236}">
                <a16:creationId xmlns:a16="http://schemas.microsoft.com/office/drawing/2014/main" id="{CC13FE53-B057-4FEF-979E-60C456F3A1F2}"/>
              </a:ext>
            </a:extLst>
          </p:cNvPr>
          <p:cNvSpPr/>
          <p:nvPr/>
        </p:nvSpPr>
        <p:spPr>
          <a:xfrm>
            <a:off x="6518113" y="2747591"/>
            <a:ext cx="3583533" cy="1200329"/>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2000" kern="0" dirty="0">
              <a:solidFill>
                <a:srgbClr val="FFFFFF"/>
              </a:solidFill>
              <a:latin typeface="Arial"/>
            </a:endParaRPr>
          </a:p>
        </p:txBody>
      </p:sp>
      <p:sp>
        <p:nvSpPr>
          <p:cNvPr id="27" name="TextBox 26">
            <a:extLst>
              <a:ext uri="{FF2B5EF4-FFF2-40B4-BE49-F238E27FC236}">
                <a16:creationId xmlns:a16="http://schemas.microsoft.com/office/drawing/2014/main" id="{C5BD1453-479B-4F94-993A-6338A5DDE7E2}"/>
              </a:ext>
            </a:extLst>
          </p:cNvPr>
          <p:cNvSpPr txBox="1"/>
          <p:nvPr/>
        </p:nvSpPr>
        <p:spPr>
          <a:xfrm>
            <a:off x="7932768" y="2747589"/>
            <a:ext cx="647933" cy="261610"/>
          </a:xfrm>
          <a:prstGeom prst="rect">
            <a:avLst/>
          </a:prstGeom>
          <a:noFill/>
        </p:spPr>
        <p:txBody>
          <a:bodyPr wrap="none" rtlCol="0">
            <a:spAutoFit/>
          </a:bodyPr>
          <a:lstStyle/>
          <a:p>
            <a:pPr algn="r" defTabSz="914400" fontAlgn="base">
              <a:spcBef>
                <a:spcPct val="0"/>
              </a:spcBef>
              <a:spcAft>
                <a:spcPct val="0"/>
              </a:spcAft>
              <a:defRPr/>
            </a:pPr>
            <a:r>
              <a:rPr lang="en-US" sz="1100" b="1" kern="0" dirty="0">
                <a:solidFill>
                  <a:srgbClr val="000000"/>
                </a:solidFill>
                <a:latin typeface="Arial"/>
              </a:rPr>
              <a:t>adders</a:t>
            </a:r>
          </a:p>
        </p:txBody>
      </p:sp>
      <p:sp>
        <p:nvSpPr>
          <p:cNvPr id="28" name="TextBox 27">
            <a:extLst>
              <a:ext uri="{FF2B5EF4-FFF2-40B4-BE49-F238E27FC236}">
                <a16:creationId xmlns:a16="http://schemas.microsoft.com/office/drawing/2014/main" id="{8F0C95A7-14B1-4CFE-ADD6-149335EC4D48}"/>
              </a:ext>
            </a:extLst>
          </p:cNvPr>
          <p:cNvSpPr txBox="1"/>
          <p:nvPr/>
        </p:nvSpPr>
        <p:spPr>
          <a:xfrm>
            <a:off x="10075254" y="2862804"/>
            <a:ext cx="835485"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err="1">
                <a:solidFill>
                  <a:srgbClr val="000000"/>
                </a:solidFill>
                <a:latin typeface="Arial"/>
              </a:rPr>
              <a:t>ap_return</a:t>
            </a:r>
            <a:endParaRPr lang="en-US" sz="1100" b="1" kern="0" dirty="0">
              <a:solidFill>
                <a:srgbClr val="000000"/>
              </a:solidFill>
              <a:latin typeface="Arial"/>
            </a:endParaRPr>
          </a:p>
        </p:txBody>
      </p:sp>
      <p:sp>
        <p:nvSpPr>
          <p:cNvPr id="29" name="TextBox 28">
            <a:extLst>
              <a:ext uri="{FF2B5EF4-FFF2-40B4-BE49-F238E27FC236}">
                <a16:creationId xmlns:a16="http://schemas.microsoft.com/office/drawing/2014/main" id="{5F06EBF7-1830-4D5F-ADF6-3BADE7743F9B}"/>
              </a:ext>
            </a:extLst>
          </p:cNvPr>
          <p:cNvSpPr txBox="1"/>
          <p:nvPr/>
        </p:nvSpPr>
        <p:spPr>
          <a:xfrm>
            <a:off x="6184076" y="2824399"/>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in1</a:t>
            </a:r>
          </a:p>
        </p:txBody>
      </p:sp>
      <p:sp>
        <p:nvSpPr>
          <p:cNvPr id="30" name="TextBox 29">
            <a:extLst>
              <a:ext uri="{FF2B5EF4-FFF2-40B4-BE49-F238E27FC236}">
                <a16:creationId xmlns:a16="http://schemas.microsoft.com/office/drawing/2014/main" id="{A1DB56A4-6D8B-4666-A8FF-3A830088A84A}"/>
              </a:ext>
            </a:extLst>
          </p:cNvPr>
          <p:cNvSpPr txBox="1"/>
          <p:nvPr/>
        </p:nvSpPr>
        <p:spPr>
          <a:xfrm>
            <a:off x="6184076" y="2999046"/>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In2</a:t>
            </a:r>
          </a:p>
        </p:txBody>
      </p:sp>
      <p:cxnSp>
        <p:nvCxnSpPr>
          <p:cNvPr id="31" name="Straight Arrow Connector 30">
            <a:extLst>
              <a:ext uri="{FF2B5EF4-FFF2-40B4-BE49-F238E27FC236}">
                <a16:creationId xmlns:a16="http://schemas.microsoft.com/office/drawing/2014/main" id="{00DA6203-5746-4BED-A4C5-617A9433B756}"/>
              </a:ext>
            </a:extLst>
          </p:cNvPr>
          <p:cNvCxnSpPr/>
          <p:nvPr/>
        </p:nvCxnSpPr>
        <p:spPr>
          <a:xfrm>
            <a:off x="6511512" y="293961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2" name="Straight Arrow Connector 31">
            <a:extLst>
              <a:ext uri="{FF2B5EF4-FFF2-40B4-BE49-F238E27FC236}">
                <a16:creationId xmlns:a16="http://schemas.microsoft.com/office/drawing/2014/main" id="{B8FE1118-85E9-40DB-8D20-5D90616772D4}"/>
              </a:ext>
            </a:extLst>
          </p:cNvPr>
          <p:cNvCxnSpPr/>
          <p:nvPr/>
        </p:nvCxnSpPr>
        <p:spPr>
          <a:xfrm>
            <a:off x="6511512" y="3131638"/>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D967121A-1305-44BE-8957-E6827EED43DB}"/>
              </a:ext>
            </a:extLst>
          </p:cNvPr>
          <p:cNvCxnSpPr/>
          <p:nvPr/>
        </p:nvCxnSpPr>
        <p:spPr>
          <a:xfrm>
            <a:off x="9692098" y="2978019"/>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4" name="TextBox 33">
            <a:extLst>
              <a:ext uri="{FF2B5EF4-FFF2-40B4-BE49-F238E27FC236}">
                <a16:creationId xmlns:a16="http://schemas.microsoft.com/office/drawing/2014/main" id="{CE6F739C-21C5-4542-8CE8-6141F0435092}"/>
              </a:ext>
            </a:extLst>
          </p:cNvPr>
          <p:cNvSpPr txBox="1"/>
          <p:nvPr/>
        </p:nvSpPr>
        <p:spPr>
          <a:xfrm>
            <a:off x="6183451" y="3184963"/>
            <a:ext cx="378629"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In3</a:t>
            </a:r>
          </a:p>
        </p:txBody>
      </p:sp>
      <p:cxnSp>
        <p:nvCxnSpPr>
          <p:cNvPr id="35" name="Straight Arrow Connector 34">
            <a:extLst>
              <a:ext uri="{FF2B5EF4-FFF2-40B4-BE49-F238E27FC236}">
                <a16:creationId xmlns:a16="http://schemas.microsoft.com/office/drawing/2014/main" id="{8145C544-467E-467B-A0EB-85AECDE4F783}"/>
              </a:ext>
            </a:extLst>
          </p:cNvPr>
          <p:cNvCxnSpPr/>
          <p:nvPr/>
        </p:nvCxnSpPr>
        <p:spPr>
          <a:xfrm>
            <a:off x="6510887" y="3317555"/>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36" name="Right Arrow 15">
            <a:extLst>
              <a:ext uri="{FF2B5EF4-FFF2-40B4-BE49-F238E27FC236}">
                <a16:creationId xmlns:a16="http://schemas.microsoft.com/office/drawing/2014/main" id="{2F859B53-FA0A-4D2D-BFB4-623C350036D6}"/>
              </a:ext>
            </a:extLst>
          </p:cNvPr>
          <p:cNvSpPr/>
          <p:nvPr/>
        </p:nvSpPr>
        <p:spPr>
          <a:xfrm>
            <a:off x="4265606" y="3160270"/>
            <a:ext cx="1740573" cy="38405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400" kern="0" dirty="0">
                <a:solidFill>
                  <a:srgbClr val="FFFFFF"/>
                </a:solidFill>
                <a:latin typeface="Arial"/>
              </a:rPr>
              <a:t>Synthesis</a:t>
            </a:r>
          </a:p>
        </p:txBody>
      </p:sp>
      <p:sp>
        <p:nvSpPr>
          <p:cNvPr id="37" name="TextBox 36">
            <a:extLst>
              <a:ext uri="{FF2B5EF4-FFF2-40B4-BE49-F238E27FC236}">
                <a16:creationId xmlns:a16="http://schemas.microsoft.com/office/drawing/2014/main" id="{B8A38329-88FC-4303-9EE3-F19AB901E4B1}"/>
              </a:ext>
            </a:extLst>
          </p:cNvPr>
          <p:cNvSpPr txBox="1"/>
          <p:nvPr/>
        </p:nvSpPr>
        <p:spPr>
          <a:xfrm>
            <a:off x="10050589" y="3487058"/>
            <a:ext cx="766557"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ap_done</a:t>
            </a:r>
          </a:p>
        </p:txBody>
      </p:sp>
      <p:sp>
        <p:nvSpPr>
          <p:cNvPr id="38" name="TextBox 37">
            <a:extLst>
              <a:ext uri="{FF2B5EF4-FFF2-40B4-BE49-F238E27FC236}">
                <a16:creationId xmlns:a16="http://schemas.microsoft.com/office/drawing/2014/main" id="{CFD86FAD-7232-477D-8035-81E493EF9C3E}"/>
              </a:ext>
            </a:extLst>
          </p:cNvPr>
          <p:cNvSpPr txBox="1"/>
          <p:nvPr/>
        </p:nvSpPr>
        <p:spPr>
          <a:xfrm>
            <a:off x="5839066" y="3669309"/>
            <a:ext cx="710451" cy="253916"/>
          </a:xfrm>
          <a:prstGeom prst="rect">
            <a:avLst/>
          </a:prstGeom>
          <a:noFill/>
        </p:spPr>
        <p:txBody>
          <a:bodyPr wrap="none" rtlCol="0">
            <a:spAutoFit/>
          </a:bodyPr>
          <a:lstStyle/>
          <a:p>
            <a:pPr algn="r" defTabSz="914400" fontAlgn="base">
              <a:spcBef>
                <a:spcPct val="0"/>
              </a:spcBef>
              <a:spcAft>
                <a:spcPct val="0"/>
              </a:spcAft>
              <a:defRPr/>
            </a:pPr>
            <a:r>
              <a:rPr lang="en-US" sz="1050" b="1" kern="0" dirty="0">
                <a:solidFill>
                  <a:srgbClr val="000000"/>
                </a:solidFill>
                <a:latin typeface="Arial"/>
              </a:rPr>
              <a:t>ap_start</a:t>
            </a:r>
          </a:p>
        </p:txBody>
      </p:sp>
      <p:cxnSp>
        <p:nvCxnSpPr>
          <p:cNvPr id="39" name="Straight Arrow Connector 38">
            <a:extLst>
              <a:ext uri="{FF2B5EF4-FFF2-40B4-BE49-F238E27FC236}">
                <a16:creationId xmlns:a16="http://schemas.microsoft.com/office/drawing/2014/main" id="{2D33B0D7-5F74-4496-8BA5-9EC87EB2A29A}"/>
              </a:ext>
            </a:extLst>
          </p:cNvPr>
          <p:cNvCxnSpPr/>
          <p:nvPr/>
        </p:nvCxnSpPr>
        <p:spPr>
          <a:xfrm>
            <a:off x="6498323" y="378452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DCDE4ABB-3E58-4804-9F48-14E464D8A900}"/>
              </a:ext>
            </a:extLst>
          </p:cNvPr>
          <p:cNvCxnSpPr/>
          <p:nvPr/>
        </p:nvCxnSpPr>
        <p:spPr>
          <a:xfrm>
            <a:off x="9678909" y="360227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EA8A6EAA-295F-4DFE-86F0-27F87704A820}"/>
              </a:ext>
            </a:extLst>
          </p:cNvPr>
          <p:cNvSpPr txBox="1"/>
          <p:nvPr/>
        </p:nvSpPr>
        <p:spPr>
          <a:xfrm>
            <a:off x="10060600" y="3686308"/>
            <a:ext cx="670376" cy="261610"/>
          </a:xfrm>
          <a:prstGeom prst="rect">
            <a:avLst/>
          </a:prstGeom>
          <a:noFill/>
        </p:spPr>
        <p:txBody>
          <a:bodyPr wrap="none" rtlCol="0">
            <a:spAutoFit/>
          </a:bodyPr>
          <a:lstStyle/>
          <a:p>
            <a:pPr algn="ctr" defTabSz="914400" fontAlgn="base">
              <a:spcBef>
                <a:spcPct val="0"/>
              </a:spcBef>
              <a:spcAft>
                <a:spcPct val="0"/>
              </a:spcAft>
              <a:defRPr/>
            </a:pPr>
            <a:r>
              <a:rPr lang="en-US" sz="1100" b="1" kern="0" dirty="0">
                <a:solidFill>
                  <a:srgbClr val="000000"/>
                </a:solidFill>
                <a:latin typeface="Arial"/>
              </a:rPr>
              <a:t>ap_idle</a:t>
            </a:r>
          </a:p>
        </p:txBody>
      </p:sp>
      <p:cxnSp>
        <p:nvCxnSpPr>
          <p:cNvPr id="42" name="Straight Arrow Connector 41">
            <a:extLst>
              <a:ext uri="{FF2B5EF4-FFF2-40B4-BE49-F238E27FC236}">
                <a16:creationId xmlns:a16="http://schemas.microsoft.com/office/drawing/2014/main" id="{ABB8FDBC-B31D-4C2A-97FD-C06D88EEB704}"/>
              </a:ext>
            </a:extLst>
          </p:cNvPr>
          <p:cNvCxnSpPr/>
          <p:nvPr/>
        </p:nvCxnSpPr>
        <p:spPr>
          <a:xfrm>
            <a:off x="9679535" y="3801523"/>
            <a:ext cx="409547" cy="1588"/>
          </a:xfrm>
          <a:prstGeom prst="straightConnector1">
            <a:avLst/>
          </a:prstGeom>
          <a:noFill/>
          <a:ln w="25400" cap="flat" cmpd="sng" algn="ctr">
            <a:solidFill>
              <a:srgbClr val="B20838">
                <a:lumMod val="75000"/>
              </a:srgbClr>
            </a:solidFill>
            <a:prstDash val="solid"/>
            <a:tailEnd type="arrow"/>
          </a:ln>
          <a:effectLst>
            <a:outerShdw blurRad="40000" dist="20000" dir="5400000" rotWithShape="0">
              <a:srgbClr val="000000">
                <a:alpha val="38000"/>
              </a:srgbClr>
            </a:outerShdw>
          </a:effectLst>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4" name="Slide Number Placeholder 3"/>
          <p:cNvSpPr>
            <a:spLocks noGrp="1"/>
          </p:cNvSpPr>
          <p:nvPr>
            <p:ph type="sldNum" sz="quarter" idx="10"/>
          </p:nvPr>
        </p:nvSpPr>
        <p:spPr/>
        <p:txBody>
          <a:bodyPr/>
          <a:lstStyle/>
          <a:p>
            <a:pPr defTabSz="914400">
              <a:defRPr/>
            </a:pPr>
            <a:r>
              <a:rPr lang="en-US">
                <a:solidFill>
                  <a:srgbClr val="0C0C0C">
                    <a:tint val="75000"/>
                  </a:srgbClr>
                </a:solidFill>
                <a:latin typeface="Arial"/>
              </a:rPr>
              <a:t>IO Level Protocols 22- </a:t>
            </a:r>
            <a:fld id="{060BD193-E118-4B16-863C-C8C12C675E3E}" type="slidenum">
              <a:rPr lang="en-US">
                <a:solidFill>
                  <a:srgbClr val="0C0C0C">
                    <a:tint val="75000"/>
                  </a:srgbClr>
                </a:solidFill>
                <a:latin typeface="Arial"/>
              </a:rPr>
              <a:pPr defTabSz="914400">
                <a:defRPr/>
              </a:pPr>
              <a:t>80</a:t>
            </a:fld>
            <a:endParaRPr lang="en-US" dirty="0">
              <a:solidFill>
                <a:srgbClr val="0C0C0C">
                  <a:tint val="75000"/>
                </a:srgbClr>
              </a:solidFill>
              <a:latin typeface="Arial"/>
            </a:endParaRPr>
          </a:p>
        </p:txBody>
      </p:sp>
      <p:sp>
        <p:nvSpPr>
          <p:cNvPr id="3" name="Content Placeholder 2"/>
          <p:cNvSpPr>
            <a:spLocks noGrp="1"/>
          </p:cNvSpPr>
          <p:nvPr>
            <p:ph idx="4294967295"/>
          </p:nvPr>
        </p:nvSpPr>
        <p:spPr>
          <a:xfrm>
            <a:off x="1689101" y="1327150"/>
            <a:ext cx="10501312" cy="4268788"/>
          </a:xfrm>
        </p:spPr>
        <p:txBody>
          <a:bodyPr/>
          <a:lstStyle/>
          <a:p>
            <a:r>
              <a:rPr lang="en-US" dirty="0" err="1">
                <a:highlight>
                  <a:srgbClr val="FFFF00"/>
                </a:highlight>
              </a:rPr>
              <a:t>Vitis</a:t>
            </a:r>
            <a:r>
              <a:rPr lang="en-US" dirty="0"/>
              <a:t> HLS has four types of IO</a:t>
            </a:r>
          </a:p>
          <a:p>
            <a:pPr marL="800100" lvl="1" indent="-342900"/>
            <a:r>
              <a:rPr lang="en-US" dirty="0"/>
              <a:t>Data ports created by the original C function arguments </a:t>
            </a:r>
          </a:p>
          <a:p>
            <a:pPr marL="800100" lvl="1" indent="-342900"/>
            <a:r>
              <a:rPr lang="en-US" dirty="0"/>
              <a:t>IO protocol signals added at the Block-Level</a:t>
            </a:r>
          </a:p>
          <a:p>
            <a:pPr marL="800100" lvl="1" indent="-342900"/>
            <a:r>
              <a:rPr lang="en-US" dirty="0"/>
              <a:t>IO protocol signals added at the Port-Level </a:t>
            </a:r>
          </a:p>
          <a:p>
            <a:pPr marL="800100" lvl="1" indent="-342900"/>
            <a:r>
              <a:rPr lang="en-US" dirty="0"/>
              <a:t>IO protocol signals added externally as IP Interfaces</a:t>
            </a:r>
            <a:r>
              <a:rPr lang="en-US" sz="1600" dirty="0"/>
              <a:t> </a:t>
            </a:r>
          </a:p>
          <a:p>
            <a:r>
              <a:rPr lang="en-US" dirty="0"/>
              <a:t>Block Level protocols provide default handshake</a:t>
            </a:r>
          </a:p>
          <a:p>
            <a:pPr marL="747713" lvl="1" indent="-347663"/>
            <a:r>
              <a:rPr lang="en-US" dirty="0"/>
              <a:t>Block Level handshakes are added to the RTL design</a:t>
            </a:r>
          </a:p>
          <a:p>
            <a:pPr marL="747713" lvl="1" indent="-347663"/>
            <a:r>
              <a:rPr lang="en-US" dirty="0"/>
              <a:t>Enables system level control &amp; sequencing</a:t>
            </a:r>
            <a:endParaRPr lang="en-US" b="0" dirty="0"/>
          </a:p>
          <a:p>
            <a:r>
              <a:rPr lang="en-US" dirty="0"/>
              <a:t>Port Level Protocols provide wide support for all standard IO protocols</a:t>
            </a:r>
          </a:p>
          <a:p>
            <a:pPr lvl="1"/>
            <a:r>
              <a:rPr lang="en-US" dirty="0"/>
              <a:t>The protocol is dependent on the C variable type</a:t>
            </a:r>
            <a:endParaRPr lang="en-US" sz="2000" dirty="0"/>
          </a:p>
          <a:p>
            <a:endParaRPr lang="en-US" sz="2400" dirty="0"/>
          </a:p>
          <a:p>
            <a:pPr lvl="1"/>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08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Vitis</a:t>
            </a:r>
            <a:r>
              <a:rPr lang="en-US" dirty="0"/>
              <a:t> HLS IO Options</a:t>
            </a:r>
          </a:p>
        </p:txBody>
      </p:sp>
      <p:sp>
        <p:nvSpPr>
          <p:cNvPr id="4" name="Slide Number Placeholder 3"/>
          <p:cNvSpPr>
            <a:spLocks noGrp="1"/>
          </p:cNvSpPr>
          <p:nvPr>
            <p:ph type="sldNum" sz="quarter" idx="10"/>
          </p:nvPr>
        </p:nvSpPr>
        <p:spPr>
          <a:xfrm>
            <a:off x="579121" y="6325606"/>
            <a:ext cx="1850570" cy="365125"/>
          </a:xfrm>
        </p:spPr>
        <p:txBody>
          <a:bodyPr/>
          <a:lstStyle/>
          <a:p>
            <a:pPr>
              <a:defRPr/>
            </a:pPr>
            <a:r>
              <a:rPr lang="en-US" dirty="0"/>
              <a:t>IO Level Protocols 22- </a:t>
            </a:r>
            <a:fld id="{060BD193-E118-4B16-863C-C8C12C675E3E}" type="slidenum">
              <a:rPr lang="en-US" smtClean="0"/>
              <a:pPr>
                <a:defRPr/>
              </a:pPr>
              <a:t>9</a:t>
            </a:fld>
            <a:endParaRPr lang="en-US" dirty="0"/>
          </a:p>
        </p:txBody>
      </p:sp>
      <p:sp>
        <p:nvSpPr>
          <p:cNvPr id="3" name="Content Placeholder 2"/>
          <p:cNvSpPr>
            <a:spLocks noGrp="1"/>
          </p:cNvSpPr>
          <p:nvPr>
            <p:ph idx="4294967295"/>
          </p:nvPr>
        </p:nvSpPr>
        <p:spPr>
          <a:xfrm>
            <a:off x="1689101" y="1327150"/>
            <a:ext cx="10501312" cy="4268788"/>
          </a:xfrm>
        </p:spPr>
        <p:txBody>
          <a:bodyPr>
            <a:normAutofit fontScale="77500" lnSpcReduction="20000"/>
          </a:bodyPr>
          <a:lstStyle/>
          <a:p>
            <a:r>
              <a:rPr lang="en-US" sz="2200" dirty="0" err="1"/>
              <a:t>Vitis</a:t>
            </a:r>
            <a:r>
              <a:rPr lang="en-US" sz="2200" dirty="0"/>
              <a:t> HLS has four types of IO</a:t>
            </a:r>
          </a:p>
          <a:p>
            <a:pPr marL="800100" lvl="1" indent="-342900">
              <a:buFont typeface="+mj-lt"/>
              <a:buAutoNum type="arabicPeriod"/>
            </a:pPr>
            <a:r>
              <a:rPr lang="en-US" sz="1900" dirty="0"/>
              <a:t>Data ports created by the original top-level C function arguments </a:t>
            </a:r>
          </a:p>
          <a:p>
            <a:pPr marL="800100" lvl="1" indent="-342900">
              <a:buFont typeface="+mj-lt"/>
              <a:buAutoNum type="arabicPeriod"/>
            </a:pPr>
            <a:r>
              <a:rPr lang="en-US" sz="1900" dirty="0"/>
              <a:t>IO protocol signals added at the Block-Level</a:t>
            </a:r>
          </a:p>
          <a:p>
            <a:pPr marL="800100" lvl="1" indent="-342900">
              <a:buFont typeface="+mj-lt"/>
              <a:buAutoNum type="arabicPeriod"/>
            </a:pPr>
            <a:r>
              <a:rPr lang="en-US" sz="1900" dirty="0"/>
              <a:t>IO protocol signals added at the Port-Level </a:t>
            </a:r>
          </a:p>
          <a:p>
            <a:pPr marL="800100" lvl="1" indent="-342900">
              <a:buFont typeface="+mj-lt"/>
              <a:buAutoNum type="arabicPeriod"/>
            </a:pPr>
            <a:r>
              <a:rPr lang="en-US" sz="1900" dirty="0"/>
              <a:t>IO protocol signals added externally as IP Interfaces</a:t>
            </a:r>
          </a:p>
          <a:p>
            <a:r>
              <a:rPr lang="en-US" sz="2200" dirty="0"/>
              <a:t>Data Ports </a:t>
            </a:r>
          </a:p>
          <a:p>
            <a:pPr lvl="1"/>
            <a:r>
              <a:rPr lang="en-US" sz="1900" dirty="0"/>
              <a:t>These are the function arguments/parameters</a:t>
            </a:r>
          </a:p>
          <a:p>
            <a:r>
              <a:rPr lang="en-US" sz="2200" dirty="0"/>
              <a:t>Block-Level Interfaces (optional)</a:t>
            </a:r>
          </a:p>
          <a:p>
            <a:pPr lvl="1"/>
            <a:r>
              <a:rPr lang="en-US" sz="1900" dirty="0"/>
              <a:t>An interface protocol which is added at the block level</a:t>
            </a:r>
          </a:p>
          <a:p>
            <a:pPr lvl="1"/>
            <a:r>
              <a:rPr lang="en-US" sz="1900" dirty="0"/>
              <a:t>Controls the addition of block level control ports: start, idle, done, and ready </a:t>
            </a:r>
          </a:p>
          <a:p>
            <a:r>
              <a:rPr lang="en-US" sz="2200" dirty="0"/>
              <a:t>Port-Level interfaces (optional)</a:t>
            </a:r>
          </a:p>
          <a:p>
            <a:pPr lvl="1"/>
            <a:r>
              <a:rPr lang="en-US" sz="1900" dirty="0"/>
              <a:t>IO interface protocols added to the individual function arguments</a:t>
            </a:r>
          </a:p>
          <a:p>
            <a:r>
              <a:rPr lang="en-US" sz="2200" dirty="0"/>
              <a:t>IP interfaces (optional)</a:t>
            </a:r>
          </a:p>
          <a:p>
            <a:pPr lvl="1"/>
            <a:r>
              <a:rPr lang="en-US" sz="1900" dirty="0"/>
              <a:t>Added as external adapters when exported as an IP</a:t>
            </a:r>
          </a:p>
        </p:txBody>
      </p:sp>
    </p:spTree>
  </p:cSld>
  <p:clrMapOvr>
    <a:masterClrMapping/>
  </p:clrMapOvr>
</p:sld>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amd-corporate-ppt-template-2021" id="{7CC915E4-ED56-F440-A372-8A06D175C5EE}" vid="{9CD3E2E4-A2A3-2840-AEBD-8A66C2529386}"/>
    </a:ext>
  </a:extLst>
</a:theme>
</file>

<file path=ppt/theme/theme2.xml><?xml version="1.0" encoding="utf-8"?>
<a:theme xmlns:a="http://schemas.openxmlformats.org/drawingml/2006/main" name="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 Template-2018_Final" id="{59614F72-ED6C-4F13-AF1A-893C27C977D5}" vid="{23EBD899-BF60-4C88-B6F9-094F3CC04C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3AA4F4-3B34-2743-ACD6-F6D573A82AF7}">
  <we:reference id="f9ac8e4d-ed29-46df-aca6-61a4f7a9a1d6" version="1.0.0.1"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A00A9B6178BD498632E37D0AD5CC8E" ma:contentTypeVersion="3" ma:contentTypeDescription="Create a new document." ma:contentTypeScope="" ma:versionID="fbaca91dc24b034817257c3a25d93af0">
  <xsd:schema xmlns:xsd="http://www.w3.org/2001/XMLSchema" xmlns:xs="http://www.w3.org/2001/XMLSchema" xmlns:p="http://schemas.microsoft.com/office/2006/metadata/properties" xmlns:ns2="ee71d666-e06f-4bed-b53d-75a975332d6d" targetNamespace="http://schemas.microsoft.com/office/2006/metadata/properties" ma:root="true" ma:fieldsID="14a92504b4f4f9b68fc7bcdaff1e0a50" ns2:_="">
    <xsd:import namespace="ee71d666-e06f-4bed-b53d-75a975332d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1d666-e06f-4bed-b53d-75a975332d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F82DF-52AA-4D1D-AC7B-8F45A830C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1d666-e06f-4bed-b53d-75a975332d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0316F9-D49B-43D3-B1A5-38BBC2E765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e71d666-e06f-4bed-b53d-75a975332d6d"/>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BE94A12-9E97-40EB-A974-3BC9F5C181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9686</Words>
  <Application>Microsoft Office PowerPoint</Application>
  <PresentationFormat>宽屏</PresentationFormat>
  <Paragraphs>1491</Paragraphs>
  <Slides>81</Slides>
  <Notes>25</Notes>
  <HiddenSlides>35</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81</vt:i4>
      </vt:variant>
    </vt:vector>
  </HeadingPairs>
  <TitlesOfParts>
    <vt:vector size="89" baseType="lpstr">
      <vt:lpstr>Arial</vt:lpstr>
      <vt:lpstr>Calibri</vt:lpstr>
      <vt:lpstr>Microsoft Sans Serif</vt:lpstr>
      <vt:lpstr>Webdings</vt:lpstr>
      <vt:lpstr>Wingdings</vt:lpstr>
      <vt:lpstr>Wingdings 3</vt:lpstr>
      <vt:lpstr>Xilinx-5</vt:lpstr>
      <vt:lpstr>1_Xilinx-5</vt:lpstr>
      <vt:lpstr>Block and Port Level Protocols</vt:lpstr>
      <vt:lpstr>Objectives</vt:lpstr>
      <vt:lpstr>Objectives</vt:lpstr>
      <vt:lpstr>Outline</vt:lpstr>
      <vt:lpstr>The Key Attributes of C code : IO</vt:lpstr>
      <vt:lpstr>Example 101 : Combinational Design</vt:lpstr>
      <vt:lpstr>Example 102: Sequential Design</vt:lpstr>
      <vt:lpstr>Example 102: Sequential Design</vt:lpstr>
      <vt:lpstr>Vitis HLS IO Options</vt:lpstr>
      <vt:lpstr>Vitis HLS IO Options</vt:lpstr>
      <vt:lpstr>Vitis HLS Basic Ports</vt:lpstr>
      <vt:lpstr>Vitis HLS Optional IO : Function Arguments</vt:lpstr>
      <vt:lpstr>Vitis HLS Optional IO : Function Arguments</vt:lpstr>
      <vt:lpstr>Vitis HLS Optional IO : Block Level Protocol</vt:lpstr>
      <vt:lpstr>Vitis HLS Optional IO : Block Level Protocol</vt:lpstr>
      <vt:lpstr>Vitis HLS Optional IO : Port-Level IO Protocols</vt:lpstr>
      <vt:lpstr>Vitis HLS Optional IO : Port-Level IO Protocols</vt:lpstr>
      <vt:lpstr>Vitis HLS Interfaces Summary</vt:lpstr>
      <vt:lpstr>Vitis HLS Interfaces Summary</vt:lpstr>
      <vt:lpstr>Vitis HLS Optional IO : IP Adapters</vt:lpstr>
      <vt:lpstr>Vitis HLS Optional IO : IP Adapters</vt:lpstr>
      <vt:lpstr>Block Level Protocols</vt:lpstr>
      <vt:lpstr>AP_START: Single Cycle</vt:lpstr>
      <vt:lpstr>AP_START: Constant High</vt:lpstr>
      <vt:lpstr>Pipelined Designs</vt:lpstr>
      <vt:lpstr>Pipelined Designs: II = 1</vt:lpstr>
      <vt:lpstr>Disabling Block Level Handshakes</vt:lpstr>
      <vt:lpstr>Disabling Block Level Handshakes</vt:lpstr>
      <vt:lpstr>AP_CTRL_CHAIN</vt:lpstr>
      <vt:lpstr>AP_CTRL_CHAIN</vt:lpstr>
      <vt:lpstr>AP_CTRL_CHAIN</vt:lpstr>
      <vt:lpstr>Port Level Protocols</vt:lpstr>
      <vt:lpstr>Port Level IO protocols</vt:lpstr>
      <vt:lpstr>Port Level IO protocols</vt:lpstr>
      <vt:lpstr>Let’s Look at an Example</vt:lpstr>
      <vt:lpstr>Let’s Look at an Example</vt:lpstr>
      <vt:lpstr>Interface Types</vt:lpstr>
      <vt:lpstr>Interface Types</vt:lpstr>
      <vt:lpstr>Default IO Protocols</vt:lpstr>
      <vt:lpstr>Default IO Protocols</vt:lpstr>
      <vt:lpstr>Specifying IO Protocols</vt:lpstr>
      <vt:lpstr>Specifying IO Protocols</vt:lpstr>
      <vt:lpstr>Interface Types</vt:lpstr>
      <vt:lpstr>Interface Types</vt:lpstr>
      <vt:lpstr>No IO Protocol</vt:lpstr>
      <vt:lpstr>No IO Protocol</vt:lpstr>
      <vt:lpstr>Interface Types</vt:lpstr>
      <vt:lpstr>Interface Types</vt:lpstr>
      <vt:lpstr>Wire Protocols</vt:lpstr>
      <vt:lpstr>Wire Protocols: Ports Generated</vt:lpstr>
      <vt:lpstr>Handshake IO Protocol</vt:lpstr>
      <vt:lpstr>Handshake IO Protocol</vt:lpstr>
      <vt:lpstr>Other Handshake Protocols</vt:lpstr>
      <vt:lpstr>Registering IO Reads and Writes</vt:lpstr>
      <vt:lpstr>Registering IO Reads and Writes</vt:lpstr>
      <vt:lpstr>Interface Types</vt:lpstr>
      <vt:lpstr>Interface Types</vt:lpstr>
      <vt:lpstr>Memory IO Protocols</vt:lpstr>
      <vt:lpstr>Memory IO Protocols</vt:lpstr>
      <vt:lpstr>Memory IO Protocols: Ports Generated</vt:lpstr>
      <vt:lpstr>Memory IO Protocols: Ports Generated</vt:lpstr>
      <vt:lpstr>Memory IO Protocol (ap_memory)</vt:lpstr>
      <vt:lpstr>Memory IO Protocol (ap_memory)</vt:lpstr>
      <vt:lpstr>Block RAM(bram)</vt:lpstr>
      <vt:lpstr>Block RAM(bram)</vt:lpstr>
      <vt:lpstr>FIFO IO Protocol (ap_fifo, Read)</vt:lpstr>
      <vt:lpstr>FIFO IO Protocol (ap_fifo, Read)</vt:lpstr>
      <vt:lpstr>FIFO IO Protocol (ap_fifo, Write)</vt:lpstr>
      <vt:lpstr>FIFO IO Protocol (ap_fifo, Write)</vt:lpstr>
      <vt:lpstr>Interface Types</vt:lpstr>
      <vt:lpstr>Bus IO Protocol</vt:lpstr>
      <vt:lpstr>Standard and Burst Mode</vt:lpstr>
      <vt:lpstr>Bus IO Protocol: Ports Generated</vt:lpstr>
      <vt:lpstr>Bus IO Protocol (Standard, Read)</vt:lpstr>
      <vt:lpstr>Bus IO Protocol (Standard, Write)</vt:lpstr>
      <vt:lpstr>Bus IO Protocol (Burst, Read)</vt:lpstr>
      <vt:lpstr>Bus IO Protocol (Burst, Write)</vt:lpstr>
      <vt:lpstr>Summary</vt:lpstr>
      <vt:lpstr>Summary</vt:lpstr>
      <vt:lpstr>Summary</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(Read Instructions Below)</dc:title>
  <dc:subject/>
  <dc:creator/>
  <cp:keywords>Public</cp:keywords>
  <dc:description/>
  <cp:revision>2</cp:revision>
  <dcterms:created xsi:type="dcterms:W3CDTF">2019-10-16T21:50:31Z</dcterms:created>
  <dcterms:modified xsi:type="dcterms:W3CDTF">2022-03-14T10:54:47Z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ilinxClassification">
    <vt:lpwstr>Public</vt:lpwstr>
  </property>
  <property fmtid="{D5CDD505-2E9C-101B-9397-08002B2CF9AE}" pid="3" name="IDENTIFIER">
    <vt:lpwstr>12B622CE-7949-4BC8-8A85-7A5041597B9E</vt:lpwstr>
  </property>
  <property fmtid="{D5CDD505-2E9C-101B-9397-08002B2CF9AE}" pid="4" name="TitusGUID">
    <vt:lpwstr>3ccd02ed-9359-48e8-b527-ff05ab9cddfa</vt:lpwstr>
  </property>
  <property fmtid="{D5CDD505-2E9C-101B-9397-08002B2CF9AE}" pid="5" name="ContentTypeId">
    <vt:lpwstr>0x01010058A00A9B6178BD498632E37D0AD5CC8E</vt:lpwstr>
  </property>
  <property fmtid="{D5CDD505-2E9C-101B-9397-08002B2CF9AE}" pid="6" name="VisualMarkings">
    <vt:lpwstr>Yes</vt:lpwstr>
  </property>
  <property fmtid="{D5CDD505-2E9C-101B-9397-08002B2CF9AE}" pid="7" name="PublicationYear">
    <vt:lpwstr>2022</vt:lpwstr>
  </property>
</Properties>
</file>